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7" r:id="rId2"/>
    <p:sldId id="333" r:id="rId3"/>
    <p:sldId id="348" r:id="rId4"/>
    <p:sldId id="349" r:id="rId5"/>
    <p:sldId id="357" r:id="rId6"/>
    <p:sldId id="350" r:id="rId7"/>
    <p:sldId id="353" r:id="rId8"/>
    <p:sldId id="352" r:id="rId9"/>
    <p:sldId id="363" r:id="rId10"/>
    <p:sldId id="359" r:id="rId11"/>
    <p:sldId id="361" r:id="rId12"/>
    <p:sldId id="319" r:id="rId13"/>
    <p:sldId id="323" r:id="rId14"/>
    <p:sldId id="35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4" autoAdjust="0"/>
    <p:restoredTop sz="94679"/>
  </p:normalViewPr>
  <p:slideViewPr>
    <p:cSldViewPr>
      <p:cViewPr varScale="1">
        <p:scale>
          <a:sx n="216" d="100"/>
          <a:sy n="216" d="100"/>
        </p:scale>
        <p:origin x="952"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BC484-F8CE-4E4C-8E49-3E6ADA87CADB}" type="datetimeFigureOut">
              <a:rPr lang="en-US" smtClean="0"/>
              <a:t>6/14/24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5200B-13CE-4E4F-A995-A9CE84D33BA5}" type="slidenum">
              <a:rPr lang="en-US" smtClean="0"/>
              <a:t>‹#›</a:t>
            </a:fld>
            <a:endParaRPr lang="en-US"/>
          </a:p>
        </p:txBody>
      </p:sp>
    </p:spTree>
    <p:extLst>
      <p:ext uri="{BB962C8B-B14F-4D97-AF65-F5344CB8AC3E}">
        <p14:creationId xmlns:p14="http://schemas.microsoft.com/office/powerpoint/2010/main" val="62251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aders">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ext uri="{BB962C8B-B14F-4D97-AF65-F5344CB8AC3E}">
        <p14:creationId xmlns:p14="http://schemas.microsoft.com/office/powerpoint/2010/main" val="400678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Life Changing">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9120" y="557530"/>
            <a:ext cx="6635726" cy="572897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ection - Opportunities">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 - Boundless">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68959" y="570230"/>
            <a:ext cx="6882679" cy="571627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ection - Presidents and Prime ministers">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mage - Vi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mag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Image - Campus Colou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ection Image - Limitl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ection Image - Conversa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ection Image - Perspectiv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ths">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levant Statistics">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31BBC7-34A6-431D-9E54-2CDF9EC8389B}"/>
              </a:ext>
            </a:extLst>
          </p:cNvPr>
          <p:cNvSpPr>
            <a:spLocks noGrp="1"/>
          </p:cNvSpPr>
          <p:nvPr>
            <p:ph sz="half" idx="1" hasCustomPrompt="1"/>
          </p:nvPr>
        </p:nvSpPr>
        <p:spPr>
          <a:xfrm>
            <a:off x="6192000" y="142200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76000" y="1421999"/>
            <a:ext cx="4476059" cy="3942329"/>
          </a:xfrm>
          <a:prstGeom prst="rect">
            <a:avLst/>
          </a:prstGeom>
        </p:spPr>
      </p:pic>
      <p:sp>
        <p:nvSpPr>
          <p:cNvPr id="5" name="Content Placeholder 2">
            <a:extLst>
              <a:ext uri="{FF2B5EF4-FFF2-40B4-BE49-F238E27FC236}">
                <a16:creationId xmlns:a16="http://schemas.microsoft.com/office/drawing/2014/main" id="{C531BBC7-34A6-431D-9E54-2CDF9EC8389B}"/>
              </a:ext>
            </a:extLst>
          </p:cNvPr>
          <p:cNvSpPr>
            <a:spLocks noGrp="1"/>
          </p:cNvSpPr>
          <p:nvPr>
            <p:ph sz="half" idx="12" hasCustomPrompt="1"/>
          </p:nvPr>
        </p:nvSpPr>
        <p:spPr>
          <a:xfrm>
            <a:off x="6192000" y="242784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1"/>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8" name="Content Placeholder 2">
            <a:extLst>
              <a:ext uri="{FF2B5EF4-FFF2-40B4-BE49-F238E27FC236}">
                <a16:creationId xmlns:a16="http://schemas.microsoft.com/office/drawing/2014/main" id="{C531BBC7-34A6-431D-9E54-2CDF9EC8389B}"/>
              </a:ext>
            </a:extLst>
          </p:cNvPr>
          <p:cNvSpPr>
            <a:spLocks noGrp="1"/>
          </p:cNvSpPr>
          <p:nvPr>
            <p:ph sz="half" idx="13" hasCustomPrompt="1"/>
          </p:nvPr>
        </p:nvSpPr>
        <p:spPr>
          <a:xfrm>
            <a:off x="6192000" y="343368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a:t>Add relevant </a:t>
            </a:r>
            <a:r>
              <a:rPr lang="en-US" dirty="0"/>
              <a:t>statistics here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olour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907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olour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Colour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olour Images 4">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871-C72F-43DD-9C1D-D28D085DDC9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E33C16-E188-4B79-8D57-24746A10474A}"/>
              </a:ext>
            </a:extLst>
          </p:cNvPr>
          <p:cNvSpPr>
            <a:spLocks noGrp="1"/>
          </p:cNvSpPr>
          <p:nvPr>
            <p:ph idx="1"/>
          </p:nvPr>
        </p:nvSpPr>
        <p:spPr>
          <a:xfrm>
            <a:off x="576000" y="2268000"/>
            <a:ext cx="8244000" cy="1724575"/>
          </a:xfrm>
        </p:spPr>
        <p:txBody>
          <a:bodyPr/>
          <a:lstStyle>
            <a:lvl2pPr marL="460800">
              <a:defRPr/>
            </a:lvl2pPr>
            <a:lvl3pPr marL="460800">
              <a:defRPr/>
            </a:lvl3pPr>
            <a:lvl4pPr marL="460800">
              <a:defRPr/>
            </a:lvl4pPr>
            <a:lvl5pPr marL="460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id="{B93AD8C7-01A5-496B-9AAE-86AAE1EF93CD}"/>
              </a:ext>
            </a:extLst>
          </p:cNvPr>
          <p:cNvSpPr>
            <a:spLocks noGrp="1"/>
          </p:cNvSpPr>
          <p:nvPr>
            <p:ph type="sldNum" sz="quarter" idx="12"/>
          </p:nvPr>
        </p:nvSpPr>
        <p:spPr/>
        <p:txBody>
          <a:bodyPr/>
          <a:lstStyle/>
          <a:p>
            <a:fld id="{C45898BD-8DB3-4345-AE56-88AEC7779688}" type="slidenum">
              <a:rPr lang="en-GB" smtClean="0"/>
              <a:t>‹#›</a:t>
            </a:fld>
            <a:endParaRPr lang="en-GB"/>
          </a:p>
        </p:txBody>
      </p:sp>
    </p:spTree>
    <p:extLst>
      <p:ext uri="{BB962C8B-B14F-4D97-AF65-F5344CB8AC3E}">
        <p14:creationId xmlns:p14="http://schemas.microsoft.com/office/powerpoint/2010/main" val="3575998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Colour Images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W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W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W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Map">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121920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172870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in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871-C72F-43DD-9C1D-D28D085DDC9B}"/>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tx1"/>
                </a:solidFill>
              </a:defRPr>
            </a:lvl1pPr>
            <a:lvl2pPr marL="460800">
              <a:defRPr>
                <a:solidFill>
                  <a:schemeClr val="tx1"/>
                </a:solidFill>
              </a:defRPr>
            </a:lvl2pPr>
            <a:lvl3pPr marL="460800">
              <a:defRPr>
                <a:solidFill>
                  <a:schemeClr val="tx1"/>
                </a:solidFill>
              </a:defRPr>
            </a:lvl3pPr>
            <a:lvl4pPr marL="460800">
              <a:defRPr>
                <a:solidFill>
                  <a:schemeClr val="tx1"/>
                </a:solidFill>
              </a:defRPr>
            </a:lvl4pPr>
            <a:lvl5pPr marL="46080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id="{B93AD8C7-01A5-496B-9AAE-86AAE1EF93CD}"/>
              </a:ext>
            </a:extLst>
          </p:cNvPr>
          <p:cNvSpPr>
            <a:spLocks noGrp="1"/>
          </p:cNvSpPr>
          <p:nvPr>
            <p:ph type="sldNum" sz="quarter" idx="12"/>
          </p:nvPr>
        </p:nvSpPr>
        <p:spPr/>
        <p:txBody>
          <a:bodyPr/>
          <a:lstStyle/>
          <a:p>
            <a:fld id="{C45898BD-8DB3-4345-AE56-88AEC777968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9" name="Picture Placeholder 8"/>
          <p:cNvSpPr>
            <a:spLocks noGrp="1"/>
          </p:cNvSpPr>
          <p:nvPr>
            <p:ph type="pic" sz="quarter" idx="13"/>
          </p:nvPr>
        </p:nvSpPr>
        <p:spPr>
          <a:xfrm>
            <a:off x="6198000" y="0"/>
            <a:ext cx="5994000" cy="6858000"/>
          </a:xfrm>
        </p:spPr>
        <p:txBody>
          <a:bodyPr anchor="ctr">
            <a:noAutofit/>
          </a:bodyPr>
          <a:lstStyle>
            <a:lvl1pPr marL="0" indent="0" algn="ctr">
              <a:buNone/>
              <a:defRPr>
                <a:solidFill>
                  <a:schemeClr val="accent2"/>
                </a:solidFill>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Char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a:t>Goldsmiths, University of London | Editable title here</a:t>
            </a:r>
            <a:endParaRPr lang="en-GB" dirty="0"/>
          </a:p>
        </p:txBody>
      </p:sp>
      <p:sp>
        <p:nvSpPr>
          <p:cNvPr id="10" name="Chart Placeholder 7"/>
          <p:cNvSpPr>
            <a:spLocks noGrp="1"/>
          </p:cNvSpPr>
          <p:nvPr>
            <p:ph type="chart" sz="quarter" idx="14"/>
          </p:nvPr>
        </p:nvSpPr>
        <p:spPr>
          <a:xfrm>
            <a:off x="6197600" y="0"/>
            <a:ext cx="5994400" cy="6858000"/>
          </a:xfrm>
        </p:spPr>
        <p:txBody>
          <a:bodyPr anchor="ctr">
            <a:noAutofit/>
          </a:bodyPr>
          <a:lstStyle>
            <a:lvl1pPr marL="0" indent="0" algn="ctr">
              <a:buNone/>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Char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7" name="Chart Placeholder 7"/>
          <p:cNvSpPr>
            <a:spLocks noGrp="1"/>
          </p:cNvSpPr>
          <p:nvPr>
            <p:ph type="chart" sz="quarter" idx="14"/>
          </p:nvPr>
        </p:nvSpPr>
        <p:spPr>
          <a:xfrm>
            <a:off x="6197600" y="0"/>
            <a:ext cx="5994400" cy="6858000"/>
          </a:xfrm>
        </p:spPr>
        <p:txBody>
          <a:bodyPr anchor="ctr">
            <a:noAutofit/>
          </a:bodyPr>
          <a:lstStyle>
            <a:lvl1pPr marL="0" indent="0" algn="ctr">
              <a:buNone/>
              <a:defRPr>
                <a:solidFill>
                  <a:schemeClr val="bg1"/>
                </a:solidFill>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91E316-D7EE-45A9-B894-8DB430B39E37}"/>
              </a:ext>
            </a:extLst>
          </p:cNvPr>
          <p:cNvSpPr>
            <a:spLocks noGrp="1"/>
          </p:cNvSpPr>
          <p:nvPr>
            <p:ph type="title"/>
          </p:nvPr>
        </p:nvSpPr>
        <p:spPr>
          <a:xfrm>
            <a:off x="576000" y="1440000"/>
            <a:ext cx="8244000" cy="470898"/>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D0A2E87-DFF1-4FB2-9F52-99F33165A850}"/>
              </a:ext>
            </a:extLst>
          </p:cNvPr>
          <p:cNvSpPr>
            <a:spLocks noGrp="1"/>
          </p:cNvSpPr>
          <p:nvPr>
            <p:ph type="body" idx="1"/>
          </p:nvPr>
        </p:nvSpPr>
        <p:spPr>
          <a:xfrm>
            <a:off x="576000" y="2268000"/>
            <a:ext cx="8244000" cy="308905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01EBC0BE-2330-47C2-B286-0471C9D61B79}"/>
              </a:ext>
            </a:extLst>
          </p:cNvPr>
          <p:cNvSpPr>
            <a:spLocks noGrp="1"/>
          </p:cNvSpPr>
          <p:nvPr>
            <p:ph type="ftr" sz="quarter" idx="3"/>
          </p:nvPr>
        </p:nvSpPr>
        <p:spPr>
          <a:xfrm>
            <a:off x="576000" y="6408000"/>
            <a:ext cx="5400000" cy="180000"/>
          </a:xfrm>
          <a:prstGeom prst="rect">
            <a:avLst/>
          </a:prstGeom>
        </p:spPr>
        <p:txBody>
          <a:bodyPr vert="horz" lIns="0" tIns="0" rIns="0" bIns="0" rtlCol="0" anchor="t"/>
          <a:lstStyle>
            <a:lvl1pPr algn="l">
              <a:defRPr sz="900">
                <a:solidFill>
                  <a:schemeClr val="tx1"/>
                </a:solidFill>
              </a:defRPr>
            </a:lvl1pPr>
          </a:lstStyle>
          <a:p>
            <a:r>
              <a:rPr lang="en-GB"/>
              <a:t>Goldsmiths, University of London | Editable title here</a:t>
            </a:r>
            <a:endParaRPr lang="en-GB" dirty="0"/>
          </a:p>
        </p:txBody>
      </p:sp>
      <p:sp>
        <p:nvSpPr>
          <p:cNvPr id="6" name="Slide Number Placeholder 5">
            <a:extLst>
              <a:ext uri="{FF2B5EF4-FFF2-40B4-BE49-F238E27FC236}">
                <a16:creationId xmlns:a16="http://schemas.microsoft.com/office/drawing/2014/main" id="{AB248B5D-F3C9-4943-A8A4-B8AE5360A7EE}"/>
              </a:ext>
            </a:extLst>
          </p:cNvPr>
          <p:cNvSpPr>
            <a:spLocks noGrp="1"/>
          </p:cNvSpPr>
          <p:nvPr>
            <p:ph type="sldNum" sz="quarter" idx="4"/>
          </p:nvPr>
        </p:nvSpPr>
        <p:spPr>
          <a:xfrm>
            <a:off x="9043738" y="6408000"/>
            <a:ext cx="2594610" cy="180000"/>
          </a:xfrm>
          <a:prstGeom prst="rect">
            <a:avLst/>
          </a:prstGeom>
        </p:spPr>
        <p:txBody>
          <a:bodyPr vert="horz" lIns="0" tIns="0" rIns="0" bIns="0" rtlCol="0" anchor="t"/>
          <a:lstStyle>
            <a:lvl1pPr algn="r">
              <a:defRPr sz="1200">
                <a:solidFill>
                  <a:schemeClr val="tx1"/>
                </a:solidFill>
              </a:defRPr>
            </a:lvl1pPr>
          </a:lstStyle>
          <a:p>
            <a:fld id="{C45898BD-8DB3-4345-AE56-88AEC7779688}" type="slidenum">
              <a:rPr lang="en-GB" smtClean="0"/>
              <a:pPr/>
              <a:t>‹#›</a:t>
            </a:fld>
            <a:endParaRPr lang="en-GB"/>
          </a:p>
        </p:txBody>
      </p:sp>
    </p:spTree>
    <p:extLst>
      <p:ext uri="{BB962C8B-B14F-4D97-AF65-F5344CB8AC3E}">
        <p14:creationId xmlns:p14="http://schemas.microsoft.com/office/powerpoint/2010/main" val="1094251862"/>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0" r:id="rId3"/>
    <p:sldLayoutId id="2147483679" r:id="rId4"/>
    <p:sldLayoutId id="2147483680" r:id="rId5"/>
    <p:sldLayoutId id="2147483681" r:id="rId6"/>
    <p:sldLayoutId id="2147483678" r:id="rId7"/>
    <p:sldLayoutId id="2147483682" r:id="rId8"/>
    <p:sldLayoutId id="2147483683" r:id="rId9"/>
    <p:sldLayoutId id="2147483663" r:id="rId10"/>
    <p:sldLayoutId id="2147483668" r:id="rId11"/>
    <p:sldLayoutId id="2147483688" r:id="rId12"/>
    <p:sldLayoutId id="2147483670" r:id="rId13"/>
    <p:sldLayoutId id="2147483661" r:id="rId14"/>
    <p:sldLayoutId id="2147483662" r:id="rId15"/>
    <p:sldLayoutId id="2147483692" r:id="rId16"/>
    <p:sldLayoutId id="2147483684" r:id="rId17"/>
    <p:sldLayoutId id="2147483667" r:id="rId18"/>
    <p:sldLayoutId id="2147483669" r:id="rId19"/>
    <p:sldLayoutId id="2147483664" r:id="rId20"/>
    <p:sldLayoutId id="2147483689" r:id="rId21"/>
    <p:sldLayoutId id="2147483691" r:id="rId22"/>
    <p:sldLayoutId id="2147483665" r:id="rId23"/>
    <p:sldLayoutId id="2147483690" r:id="rId24"/>
    <p:sldLayoutId id="2147483671" r:id="rId25"/>
    <p:sldLayoutId id="2147483655" r:id="rId26"/>
    <p:sldLayoutId id="2147483666" r:id="rId27"/>
    <p:sldLayoutId id="2147483672" r:id="rId28"/>
    <p:sldLayoutId id="2147483673" r:id="rId29"/>
    <p:sldLayoutId id="2147483674" r:id="rId30"/>
    <p:sldLayoutId id="2147483675" r:id="rId31"/>
    <p:sldLayoutId id="2147483676" r:id="rId32"/>
    <p:sldLayoutId id="2147483677" r:id="rId33"/>
    <p:sldLayoutId id="2147483687" r:id="rId34"/>
    <p:sldLayoutId id="2147483685" r:id="rId35"/>
  </p:sldLayoutIdLst>
  <p:hf sldNum="0" hd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6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2pPr>
      <a:lvl3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6pPr>
      <a:lvl7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7pPr>
      <a:lvl8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8pPr>
      <a:lvl9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mailto:a.hoque@gold.ac.uk"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neu.org.uk/media/11431/view"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416428"/>
            <a:ext cx="11280640" cy="3804659"/>
          </a:xfrm>
        </p:spPr>
        <p:txBody>
          <a:bodyPr/>
          <a:lstStyle/>
          <a:p>
            <a:r>
              <a:rPr lang="en-GB" sz="4000" dirty="0"/>
              <a:t>Do we really know who our students are? Understanding, implementing and embedding a culturally responsive pedagogy in our everyday practice</a:t>
            </a:r>
            <a:br>
              <a:rPr lang="en-GB" sz="4000" dirty="0"/>
            </a:br>
            <a:br>
              <a:rPr lang="en-GB" sz="4000" dirty="0"/>
            </a:br>
            <a:r>
              <a:rPr lang="en-GB" sz="2400" dirty="0"/>
              <a:t>Dr </a:t>
            </a:r>
            <a:r>
              <a:rPr lang="en-GB" sz="2400" dirty="0" err="1"/>
              <a:t>Aminul</a:t>
            </a:r>
            <a:r>
              <a:rPr lang="en-GB" sz="2400" dirty="0"/>
              <a:t> </a:t>
            </a:r>
            <a:r>
              <a:rPr lang="en-GB" sz="2400" dirty="0" err="1"/>
              <a:t>Hoque</a:t>
            </a:r>
            <a:r>
              <a:rPr lang="en-GB" sz="2400" dirty="0"/>
              <a:t> MBE</a:t>
            </a:r>
            <a:br>
              <a:rPr lang="en-GB" sz="2400" dirty="0"/>
            </a:br>
            <a:r>
              <a:rPr lang="en-GB" sz="2400" dirty="0"/>
              <a:t>Goldsmiths College, University of London</a:t>
            </a:r>
          </a:p>
        </p:txBody>
      </p:sp>
      <p:sp>
        <p:nvSpPr>
          <p:cNvPr id="3" name="Content Placeholder 2"/>
          <p:cNvSpPr>
            <a:spLocks noGrp="1"/>
          </p:cNvSpPr>
          <p:nvPr>
            <p:ph idx="1"/>
          </p:nvPr>
        </p:nvSpPr>
        <p:spPr>
          <a:xfrm>
            <a:off x="576000" y="2268000"/>
            <a:ext cx="8244000" cy="360099"/>
          </a:xfrm>
        </p:spPr>
        <p:txBody>
          <a:bodyPr/>
          <a:lstStyle/>
          <a:p>
            <a:pPr marL="0" indent="0">
              <a:buNone/>
            </a:pPr>
            <a:endParaRPr lang="en-GB" dirty="0"/>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814" y="2531382"/>
            <a:ext cx="3037186" cy="208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3895"/>
            <a:ext cx="3341068" cy="224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068" y="4613896"/>
            <a:ext cx="2926035" cy="224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4814" y="4613894"/>
            <a:ext cx="3037186" cy="224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7103" y="4613896"/>
            <a:ext cx="2887711" cy="224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47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232832"/>
            <a:ext cx="11881320" cy="1495794"/>
          </a:xfrm>
        </p:spPr>
        <p:txBody>
          <a:bodyPr/>
          <a:lstStyle/>
          <a:p>
            <a:r>
              <a:rPr lang="en-GB" sz="5400" b="1" dirty="0"/>
              <a:t>Covid-19 – a working class reality </a:t>
            </a:r>
          </a:p>
        </p:txBody>
      </p:sp>
      <p:sp>
        <p:nvSpPr>
          <p:cNvPr id="3" name="Content Placeholder 2"/>
          <p:cNvSpPr>
            <a:spLocks noGrp="1"/>
          </p:cNvSpPr>
          <p:nvPr>
            <p:ph idx="1"/>
          </p:nvPr>
        </p:nvSpPr>
        <p:spPr>
          <a:xfrm>
            <a:off x="119336" y="1484785"/>
            <a:ext cx="7920880" cy="6306342"/>
          </a:xfrm>
        </p:spPr>
        <p:txBody>
          <a:bodyPr/>
          <a:lstStyle/>
          <a:p>
            <a:r>
              <a:rPr lang="en-GB" sz="3200" dirty="0"/>
              <a:t>Intergenerational households</a:t>
            </a:r>
          </a:p>
          <a:p>
            <a:r>
              <a:rPr lang="en-GB" sz="3200" dirty="0"/>
              <a:t>Overcrowded houses</a:t>
            </a:r>
          </a:p>
          <a:p>
            <a:r>
              <a:rPr lang="en-GB" sz="3200" dirty="0"/>
              <a:t>Digital poverty</a:t>
            </a:r>
          </a:p>
          <a:p>
            <a:r>
              <a:rPr lang="en-GB" sz="3200" dirty="0"/>
              <a:t>Caring responsibilities (cultural)</a:t>
            </a:r>
          </a:p>
          <a:p>
            <a:r>
              <a:rPr lang="en-GB" sz="3200" dirty="0"/>
              <a:t>Service sector employment (‘too nice &amp; compliant’)</a:t>
            </a:r>
          </a:p>
          <a:p>
            <a:r>
              <a:rPr lang="en-GB" sz="3200" dirty="0"/>
              <a:t>Mistrust in the health service (‘institutionalised’ racism) -Discrimination</a:t>
            </a:r>
          </a:p>
          <a:p>
            <a:r>
              <a:rPr lang="en-GB" sz="3200" dirty="0"/>
              <a:t>Underlying health issues? </a:t>
            </a:r>
          </a:p>
          <a:p>
            <a:r>
              <a:rPr lang="en-GB" sz="3200" dirty="0"/>
              <a:t>Mental health </a:t>
            </a:r>
          </a:p>
          <a:p>
            <a:pPr marL="0" indent="0">
              <a:buNone/>
            </a:pPr>
            <a:endParaRPr lang="en-GB" sz="3600" dirty="0"/>
          </a:p>
          <a:p>
            <a:pPr marL="0" indent="0">
              <a:buNone/>
            </a:pPr>
            <a:endParaRPr lang="en-GB" sz="1600" dirty="0"/>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216" y="1556792"/>
            <a:ext cx="415178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3933056"/>
            <a:ext cx="4151784"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91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74"/>
            <a:ext cx="12192000" cy="941796"/>
          </a:xfrm>
        </p:spPr>
        <p:txBody>
          <a:bodyPr/>
          <a:lstStyle/>
          <a:p>
            <a:r>
              <a:rPr lang="en-GB" dirty="0"/>
              <a:t>The situation at Goldsmiths, Educational Studies, 3 year plan.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1937752"/>
              </p:ext>
            </p:extLst>
          </p:nvPr>
        </p:nvGraphicFramePr>
        <p:xfrm>
          <a:off x="263352" y="908720"/>
          <a:ext cx="11593288" cy="5400598"/>
        </p:xfrm>
        <a:graphic>
          <a:graphicData uri="http://schemas.openxmlformats.org/drawingml/2006/table">
            <a:tbl>
              <a:tblPr firstRow="1" firstCol="1" bandRow="1">
                <a:tableStyleId>{5C22544A-7EE6-4342-B048-85BDC9FD1C3A}</a:tableStyleId>
              </a:tblPr>
              <a:tblGrid>
                <a:gridCol w="5796644">
                  <a:extLst>
                    <a:ext uri="{9D8B030D-6E8A-4147-A177-3AD203B41FA5}">
                      <a16:colId xmlns:a16="http://schemas.microsoft.com/office/drawing/2014/main" val="20000"/>
                    </a:ext>
                  </a:extLst>
                </a:gridCol>
                <a:gridCol w="5796644">
                  <a:extLst>
                    <a:ext uri="{9D8B030D-6E8A-4147-A177-3AD203B41FA5}">
                      <a16:colId xmlns:a16="http://schemas.microsoft.com/office/drawing/2014/main" val="20001"/>
                    </a:ext>
                  </a:extLst>
                </a:gridCol>
              </a:tblGrid>
              <a:tr h="1357496">
                <a:tc>
                  <a:txBody>
                    <a:bodyPr/>
                    <a:lstStyle/>
                    <a:p>
                      <a:pPr>
                        <a:lnSpc>
                          <a:spcPct val="115000"/>
                        </a:lnSpc>
                        <a:spcAft>
                          <a:spcPts val="0"/>
                        </a:spcAft>
                      </a:pPr>
                      <a:r>
                        <a:rPr lang="en-GB" sz="2000" b="1">
                          <a:effectLst/>
                        </a:rPr>
                        <a:t>Management</a:t>
                      </a:r>
                      <a:r>
                        <a:rPr lang="en-GB" sz="2000">
                          <a:effectLst/>
                        </a:rPr>
                        <a:t> – </a:t>
                      </a:r>
                      <a:r>
                        <a:rPr lang="en-GB" sz="2000" b="0">
                          <a:effectLst/>
                        </a:rPr>
                        <a:t>establish a sub-committee to explore these issues further</a:t>
                      </a:r>
                      <a:endParaRPr lang="en-GB" sz="20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a:effectLst/>
                        </a:rPr>
                        <a:t>Identify issues/ Research – </a:t>
                      </a:r>
                      <a:r>
                        <a:rPr lang="en-GB" sz="2000" b="0" dirty="0">
                          <a:effectLst/>
                        </a:rPr>
                        <a:t>in partnership with students. ‘Listen’ to their stories</a:t>
                      </a:r>
                      <a:endParaRPr lang="en-GB" sz="2000" b="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895202">
                <a:tc>
                  <a:txBody>
                    <a:bodyPr/>
                    <a:lstStyle/>
                    <a:p>
                      <a:pPr>
                        <a:lnSpc>
                          <a:spcPct val="115000"/>
                        </a:lnSpc>
                        <a:spcAft>
                          <a:spcPts val="0"/>
                        </a:spcAft>
                      </a:pPr>
                      <a:r>
                        <a:rPr lang="en-GB" sz="2000" dirty="0">
                          <a:effectLst/>
                        </a:rPr>
                        <a:t>Student voice – </a:t>
                      </a:r>
                      <a:r>
                        <a:rPr lang="en-GB" sz="2000" b="0" dirty="0">
                          <a:effectLst/>
                        </a:rPr>
                        <a:t>facilitate voice &amp; visibility in lecture halls</a:t>
                      </a:r>
                      <a:endParaRPr lang="en-GB" sz="20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b="1" dirty="0">
                          <a:effectLst/>
                        </a:rPr>
                        <a:t>Staff training &amp; role of PT’s </a:t>
                      </a:r>
                      <a:r>
                        <a:rPr lang="en-GB" sz="2000" dirty="0">
                          <a:effectLst/>
                        </a:rPr>
                        <a:t>– provide insight &amp; understanding of ‘lived experiences’</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95202">
                <a:tc>
                  <a:txBody>
                    <a:bodyPr/>
                    <a:lstStyle/>
                    <a:p>
                      <a:pPr>
                        <a:lnSpc>
                          <a:spcPct val="115000"/>
                        </a:lnSpc>
                        <a:spcAft>
                          <a:spcPts val="0"/>
                        </a:spcAft>
                      </a:pPr>
                      <a:r>
                        <a:rPr lang="en-GB" sz="2000" dirty="0">
                          <a:effectLst/>
                        </a:rPr>
                        <a:t>Study &amp; reading circles – </a:t>
                      </a:r>
                      <a:r>
                        <a:rPr lang="en-GB" sz="2000" b="0" dirty="0">
                          <a:effectLst/>
                        </a:rPr>
                        <a:t>to encourage critical reading</a:t>
                      </a:r>
                      <a:endParaRPr lang="en-GB" sz="20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b="1" dirty="0">
                          <a:effectLst/>
                        </a:rPr>
                        <a:t>Mentoring</a:t>
                      </a:r>
                      <a:r>
                        <a:rPr lang="en-GB" sz="2000" dirty="0">
                          <a:effectLst/>
                        </a:rPr>
                        <a:t> – with ex-students from same demographic</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895202">
                <a:tc>
                  <a:txBody>
                    <a:bodyPr/>
                    <a:lstStyle/>
                    <a:p>
                      <a:pPr>
                        <a:lnSpc>
                          <a:spcPct val="115000"/>
                        </a:lnSpc>
                        <a:spcAft>
                          <a:spcPts val="0"/>
                        </a:spcAft>
                      </a:pPr>
                      <a:r>
                        <a:rPr lang="en-GB" sz="2000" dirty="0">
                          <a:effectLst/>
                        </a:rPr>
                        <a:t>Outreach – </a:t>
                      </a:r>
                      <a:r>
                        <a:rPr lang="en-GB" sz="2000" b="0" dirty="0">
                          <a:effectLst/>
                        </a:rPr>
                        <a:t>work with secondary schools &amp; community groups</a:t>
                      </a:r>
                      <a:endParaRPr lang="en-GB" sz="20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b="1" dirty="0">
                          <a:effectLst/>
                        </a:rPr>
                        <a:t>Assessment</a:t>
                      </a:r>
                      <a:r>
                        <a:rPr lang="en-GB" sz="2000" dirty="0">
                          <a:effectLst/>
                        </a:rPr>
                        <a:t> – incorporate more alternative methods (visual, verbal, presentations </a:t>
                      </a:r>
                      <a:r>
                        <a:rPr lang="en-GB" sz="2000" dirty="0" err="1">
                          <a:effectLst/>
                        </a:rPr>
                        <a:t>etc</a:t>
                      </a:r>
                      <a:r>
                        <a:rPr lang="en-GB" sz="2000" dirty="0">
                          <a:effectLst/>
                        </a:rPr>
                        <a:t>)</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357496">
                <a:tc>
                  <a:txBody>
                    <a:bodyPr/>
                    <a:lstStyle/>
                    <a:p>
                      <a:pPr>
                        <a:lnSpc>
                          <a:spcPct val="115000"/>
                        </a:lnSpc>
                        <a:spcAft>
                          <a:spcPts val="0"/>
                        </a:spcAft>
                      </a:pPr>
                      <a:r>
                        <a:rPr lang="en-GB" sz="2000" dirty="0">
                          <a:effectLst/>
                        </a:rPr>
                        <a:t>Inclusive teaching – </a:t>
                      </a:r>
                      <a:r>
                        <a:rPr lang="en-GB" sz="2000" b="0" dirty="0">
                          <a:effectLst/>
                        </a:rPr>
                        <a:t>lectures, readings, discussions to reflect diverse student population</a:t>
                      </a:r>
                      <a:endParaRPr lang="en-GB" sz="20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b="1" dirty="0">
                          <a:effectLst/>
                        </a:rPr>
                        <a:t>Grants &amp; scholarships </a:t>
                      </a:r>
                      <a:r>
                        <a:rPr lang="en-GB" sz="2000" dirty="0">
                          <a:effectLst/>
                        </a:rPr>
                        <a:t>– identify areas where students can access financial assistance</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4218284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A841-9869-1447-9336-BA6F621BB9B2}"/>
              </a:ext>
            </a:extLst>
          </p:cNvPr>
          <p:cNvSpPr>
            <a:spLocks noGrp="1"/>
          </p:cNvSpPr>
          <p:nvPr>
            <p:ph type="title"/>
          </p:nvPr>
        </p:nvSpPr>
        <p:spPr>
          <a:xfrm>
            <a:off x="479375" y="260648"/>
            <a:ext cx="11305257" cy="936104"/>
          </a:xfrm>
        </p:spPr>
        <p:txBody>
          <a:bodyPr>
            <a:normAutofit fontScale="90000"/>
          </a:bodyPr>
          <a:lstStyle/>
          <a:p>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600" b="1" dirty="0"/>
            </a:br>
            <a:br>
              <a:rPr lang="en-US" sz="3600" b="1" dirty="0"/>
            </a:br>
            <a:br>
              <a:rPr lang="en-US" sz="3600" b="1" dirty="0"/>
            </a:br>
            <a:br>
              <a:rPr lang="en-US" sz="3600" b="1" dirty="0"/>
            </a:br>
            <a:r>
              <a:rPr lang="en-US" sz="5300" b="1" dirty="0">
                <a:solidFill>
                  <a:schemeClr val="tx1"/>
                </a:solidFill>
              </a:rPr>
              <a:t>The debate continues…….</a:t>
            </a:r>
            <a:br>
              <a:rPr lang="en-US" sz="3600" b="1" dirty="0">
                <a:solidFill>
                  <a:schemeClr val="tx1"/>
                </a:solidFill>
              </a:rPr>
            </a:br>
            <a:br>
              <a:rPr lang="en-US" sz="3600" b="1" dirty="0">
                <a:solidFill>
                  <a:schemeClr val="tx1"/>
                </a:solidFill>
              </a:rPr>
            </a:br>
            <a:r>
              <a:rPr lang="en-US" sz="3600" b="1" dirty="0"/>
              <a:t>Stay in touch  </a:t>
            </a:r>
            <a:br>
              <a:rPr lang="en-US" sz="3600" b="1" dirty="0"/>
            </a:br>
            <a:br>
              <a:rPr lang="en-US" sz="3600" b="1" dirty="0"/>
            </a:br>
            <a:r>
              <a:rPr lang="en-US" sz="3600" b="1" dirty="0" err="1"/>
              <a:t>Dr</a:t>
            </a:r>
            <a:r>
              <a:rPr lang="en-US" sz="3600" b="1" dirty="0"/>
              <a:t> </a:t>
            </a:r>
            <a:r>
              <a:rPr lang="en-US" sz="3600" b="1" dirty="0" err="1"/>
              <a:t>Aminul</a:t>
            </a:r>
            <a:r>
              <a:rPr lang="en-US" sz="3600" b="1" dirty="0"/>
              <a:t> </a:t>
            </a:r>
            <a:r>
              <a:rPr lang="en-US" sz="3600" b="1" dirty="0" err="1"/>
              <a:t>Hoque</a:t>
            </a:r>
            <a:br>
              <a:rPr lang="en-US" sz="3600" b="1" dirty="0"/>
            </a:br>
            <a:r>
              <a:rPr lang="en-US" sz="3600" b="1" dirty="0"/>
              <a:t>Department of Educational Studies</a:t>
            </a:r>
            <a:br>
              <a:rPr lang="en-US" sz="3600" b="1" dirty="0"/>
            </a:br>
            <a:r>
              <a:rPr lang="en-US" sz="3600" b="1" dirty="0"/>
              <a:t>Goldsmiths, University of London</a:t>
            </a:r>
            <a:br>
              <a:rPr lang="en-US" sz="3600" b="1" dirty="0"/>
            </a:br>
            <a:br>
              <a:rPr lang="en-US" sz="3600" b="1" dirty="0"/>
            </a:br>
            <a:r>
              <a:rPr lang="en-US" sz="3600" b="1" dirty="0"/>
              <a:t>E: </a:t>
            </a:r>
            <a:r>
              <a:rPr lang="en-US" sz="3600" b="1" dirty="0">
                <a:hlinkClick r:id="rId2"/>
              </a:rPr>
              <a:t>a.hoque@gold.ac.uk</a:t>
            </a:r>
            <a:br>
              <a:rPr lang="en-US" sz="3600" b="1" dirty="0"/>
            </a:br>
            <a:br>
              <a:rPr lang="en-US" sz="3600" b="1" dirty="0"/>
            </a:br>
            <a:r>
              <a:rPr lang="en-US" sz="3600" b="1" dirty="0"/>
              <a:t>Twitter: @BrIslam2015</a:t>
            </a:r>
            <a:br>
              <a:rPr lang="en-US" sz="3600" b="1" dirty="0"/>
            </a:br>
            <a:br>
              <a:rPr lang="en-US" sz="3600" b="1" dirty="0"/>
            </a:br>
            <a:endParaRPr lang="en-US" sz="3600" b="1" dirty="0"/>
          </a:p>
        </p:txBody>
      </p:sp>
      <p:sp>
        <p:nvSpPr>
          <p:cNvPr id="3" name="Content Placeholder 2">
            <a:extLst>
              <a:ext uri="{FF2B5EF4-FFF2-40B4-BE49-F238E27FC236}">
                <a16:creationId xmlns:a16="http://schemas.microsoft.com/office/drawing/2014/main" id="{36A5BA41-C214-514B-A412-192527938B1A}"/>
              </a:ext>
            </a:extLst>
          </p:cNvPr>
          <p:cNvSpPr>
            <a:spLocks noGrp="1"/>
          </p:cNvSpPr>
          <p:nvPr>
            <p:ph idx="1"/>
          </p:nvPr>
        </p:nvSpPr>
        <p:spPr>
          <a:xfrm>
            <a:off x="191344" y="1556793"/>
            <a:ext cx="11593288" cy="4536504"/>
          </a:xfrm>
        </p:spPr>
        <p:txBody>
          <a:bodyPr>
            <a:normAutofit/>
          </a:bodyPr>
          <a:lstStyle/>
          <a:p>
            <a:pPr marL="0" indent="0">
              <a:buNone/>
            </a:pPr>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103697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343051"/>
            <a:ext cx="8244000" cy="664797"/>
          </a:xfrm>
        </p:spPr>
        <p:txBody>
          <a:bodyPr/>
          <a:lstStyle/>
          <a:p>
            <a:r>
              <a:rPr lang="en-GB" sz="4800" b="1" dirty="0"/>
              <a:t>Questions?</a:t>
            </a:r>
          </a:p>
        </p:txBody>
      </p:sp>
      <p:sp>
        <p:nvSpPr>
          <p:cNvPr id="3" name="Content Placeholder 2"/>
          <p:cNvSpPr>
            <a:spLocks noGrp="1"/>
          </p:cNvSpPr>
          <p:nvPr>
            <p:ph idx="1"/>
          </p:nvPr>
        </p:nvSpPr>
        <p:spPr>
          <a:xfrm>
            <a:off x="576000" y="2268000"/>
            <a:ext cx="8244000" cy="360099"/>
          </a:xfrm>
        </p:spPr>
        <p:txBody>
          <a:bodyPr/>
          <a:lstStyle/>
          <a:p>
            <a:pPr marL="0" indent="0">
              <a:buNone/>
            </a:pPr>
            <a:endParaRPr lang="en-GB" dirty="0"/>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1375412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88640"/>
            <a:ext cx="8244000" cy="648072"/>
          </a:xfrm>
        </p:spPr>
        <p:txBody>
          <a:bodyPr/>
          <a:lstStyle/>
          <a:p>
            <a:r>
              <a:rPr lang="en-GB" b="1" dirty="0"/>
              <a:t>References</a:t>
            </a:r>
          </a:p>
        </p:txBody>
      </p:sp>
      <p:sp>
        <p:nvSpPr>
          <p:cNvPr id="3" name="Content Placeholder 2"/>
          <p:cNvSpPr>
            <a:spLocks noGrp="1"/>
          </p:cNvSpPr>
          <p:nvPr>
            <p:ph idx="1"/>
          </p:nvPr>
        </p:nvSpPr>
        <p:spPr>
          <a:xfrm>
            <a:off x="576000" y="908720"/>
            <a:ext cx="11280640" cy="5177828"/>
          </a:xfrm>
        </p:spPr>
        <p:txBody>
          <a:bodyPr/>
          <a:lstStyle/>
          <a:p>
            <a:pPr marL="0" indent="0">
              <a:buNone/>
            </a:pPr>
            <a:r>
              <a:rPr lang="en-GB" sz="1600" dirty="0"/>
              <a:t>Allen, C (2010) </a:t>
            </a:r>
            <a:r>
              <a:rPr lang="en-GB" sz="1600" i="1" dirty="0"/>
              <a:t>Islamophobia, </a:t>
            </a:r>
            <a:r>
              <a:rPr lang="en-GB" sz="1600" dirty="0"/>
              <a:t>Farnham: </a:t>
            </a:r>
            <a:r>
              <a:rPr lang="en-GB" sz="1600" dirty="0" err="1"/>
              <a:t>Ashgate</a:t>
            </a:r>
            <a:endParaRPr lang="en-GB" sz="1600" dirty="0"/>
          </a:p>
          <a:p>
            <a:pPr marL="0" indent="0">
              <a:buNone/>
            </a:pPr>
            <a:r>
              <a:rPr lang="en-GB" sz="1600" dirty="0"/>
              <a:t>Archer, L., </a:t>
            </a:r>
            <a:r>
              <a:rPr lang="en-GB" sz="1600" dirty="0" err="1"/>
              <a:t>Hollingworth</a:t>
            </a:r>
            <a:r>
              <a:rPr lang="en-GB" sz="1600" dirty="0"/>
              <a:t>, S., &amp; </a:t>
            </a:r>
            <a:r>
              <a:rPr lang="en-GB" sz="1600" dirty="0" err="1"/>
              <a:t>Mendick</a:t>
            </a:r>
            <a:r>
              <a:rPr lang="en-GB" sz="1600" dirty="0"/>
              <a:t>, H (2010) </a:t>
            </a:r>
            <a:r>
              <a:rPr lang="en-GB" sz="1600" i="1" dirty="0"/>
              <a:t>Urban Youth and Schooling, </a:t>
            </a:r>
            <a:r>
              <a:rPr lang="en-GB" sz="1600" dirty="0"/>
              <a:t>Maidenhead: Open University Press</a:t>
            </a:r>
          </a:p>
          <a:p>
            <a:pPr marL="0" indent="0">
              <a:buNone/>
            </a:pPr>
            <a:r>
              <a:rPr lang="en-GB" sz="1600" dirty="0"/>
              <a:t>Bullock, A (1975) </a:t>
            </a:r>
            <a:r>
              <a:rPr lang="en-GB" sz="1600" i="1" dirty="0"/>
              <a:t>A Language for life. </a:t>
            </a:r>
            <a:r>
              <a:rPr lang="en-GB" sz="1600" dirty="0"/>
              <a:t>The Bullock Report. London: Her Majesty’s Stationery Office. </a:t>
            </a:r>
          </a:p>
          <a:p>
            <a:pPr marL="0" indent="0">
              <a:buNone/>
            </a:pPr>
            <a:r>
              <a:rPr lang="en-GB" sz="1600" dirty="0" err="1"/>
              <a:t>Hoque</a:t>
            </a:r>
            <a:r>
              <a:rPr lang="en-GB" sz="1600" dirty="0"/>
              <a:t>, A (2020) ‘Research to reflect on: developing a culturally responsive pedagogy’. </a:t>
            </a:r>
            <a:r>
              <a:rPr lang="en-GB" sz="1600" i="1" dirty="0"/>
              <a:t>National Education Union NEU. </a:t>
            </a:r>
            <a:r>
              <a:rPr lang="en-GB" sz="1600" i="1" dirty="0">
                <a:hlinkClick r:id="rId2"/>
              </a:rPr>
              <a:t>https://neu.org.uk/media/11431/view</a:t>
            </a:r>
            <a:endParaRPr lang="en-GB" sz="1600" i="1" dirty="0"/>
          </a:p>
          <a:p>
            <a:pPr marL="0" indent="0">
              <a:buNone/>
            </a:pPr>
            <a:r>
              <a:rPr lang="en-GB" sz="1600" dirty="0" err="1"/>
              <a:t>Hoque</a:t>
            </a:r>
            <a:r>
              <a:rPr lang="en-GB" sz="1600" dirty="0"/>
              <a:t>, A &amp; </a:t>
            </a:r>
            <a:r>
              <a:rPr lang="en-GB" sz="1600" dirty="0" err="1"/>
              <a:t>Keelan</a:t>
            </a:r>
            <a:r>
              <a:rPr lang="en-GB" sz="1600" dirty="0"/>
              <a:t>, A (2020) A Very British History: British Bangladeshis. </a:t>
            </a:r>
            <a:r>
              <a:rPr lang="en-GB" sz="1600" i="1" dirty="0"/>
              <a:t>BBC4, Jan 2020. </a:t>
            </a:r>
          </a:p>
          <a:p>
            <a:pPr marL="0" indent="0">
              <a:buNone/>
            </a:pPr>
            <a:r>
              <a:rPr lang="en-GB" sz="1600" dirty="0" err="1"/>
              <a:t>Hoque</a:t>
            </a:r>
            <a:r>
              <a:rPr lang="en-GB" sz="1600" dirty="0"/>
              <a:t>, A (2018) ‘Third-generation British-Bangladeshis from east London: complex identities and a culturally responsive pedagogy’, </a:t>
            </a:r>
            <a:r>
              <a:rPr lang="en-GB" sz="1600" i="1" dirty="0"/>
              <a:t>British Journal of Sociology of Education</a:t>
            </a:r>
            <a:r>
              <a:rPr lang="en-GB" sz="1600" dirty="0"/>
              <a:t>, 39:2, 182-196, DOI: 10.1080/01425692.2017.1406335</a:t>
            </a:r>
          </a:p>
          <a:p>
            <a:pPr marL="0" indent="0">
              <a:buNone/>
            </a:pPr>
            <a:r>
              <a:rPr lang="en-GB" sz="1600" dirty="0" err="1"/>
              <a:t>Hoque</a:t>
            </a:r>
            <a:r>
              <a:rPr lang="en-GB" sz="1600" dirty="0"/>
              <a:t>, A (2015a) British-Islamic Identity: Third-Generation Bangladeshis from East London, London: IOE/ Trentham Press </a:t>
            </a:r>
          </a:p>
          <a:p>
            <a:pPr marL="0" indent="0">
              <a:buNone/>
            </a:pPr>
            <a:r>
              <a:rPr lang="en-GB" sz="1600" dirty="0" err="1"/>
              <a:t>Hoque</a:t>
            </a:r>
            <a:r>
              <a:rPr lang="en-GB" sz="1600" dirty="0"/>
              <a:t>, A (2015b) ‘Knowing our students’ identities: British Bangladeshis in east London schools’. Race Equality Teaching 33(1): 16-21</a:t>
            </a:r>
          </a:p>
          <a:p>
            <a:pPr marL="0" indent="0">
              <a:buNone/>
            </a:pPr>
            <a:r>
              <a:rPr lang="en-GB" sz="1600" dirty="0"/>
              <a:t>Lucas, T., and A. M. Villegas (2013) ‘Preparing Linguistically Responsive Teachers: Laying the Foundations in Preservice Teacher Education’, </a:t>
            </a:r>
            <a:r>
              <a:rPr lang="en-GB" sz="1600" i="1" dirty="0"/>
              <a:t>Theory into Practice </a:t>
            </a:r>
            <a:r>
              <a:rPr lang="en-GB" sz="1600" dirty="0"/>
              <a:t>52: 98–109.</a:t>
            </a:r>
          </a:p>
          <a:p>
            <a:pPr marL="0" indent="0">
              <a:buNone/>
            </a:pPr>
            <a:r>
              <a:rPr lang="en-GB" sz="1600" dirty="0"/>
              <a:t>Nieto, S. (2000) ‘Placing Equity Front and </a:t>
            </a:r>
            <a:r>
              <a:rPr lang="en-GB" sz="1600" dirty="0" err="1"/>
              <a:t>Center</a:t>
            </a:r>
            <a:r>
              <a:rPr lang="en-GB" sz="1600" dirty="0"/>
              <a:t>: Some Thoughts on Transforming Teacher Education for a New Century’,  </a:t>
            </a:r>
            <a:r>
              <a:rPr lang="en-GB" sz="1600" i="1" dirty="0"/>
              <a:t>Journal of Teacher Education </a:t>
            </a:r>
            <a:r>
              <a:rPr lang="en-GB" sz="1600" dirty="0"/>
              <a:t>51: 180–18</a:t>
            </a:r>
          </a:p>
          <a:p>
            <a:pPr marL="0" indent="0">
              <a:buNone/>
            </a:pPr>
            <a:r>
              <a:rPr lang="en-GB" sz="1600" dirty="0" err="1"/>
              <a:t>Shain</a:t>
            </a:r>
            <a:r>
              <a:rPr lang="en-GB" sz="1600" dirty="0"/>
              <a:t>, F (2010) </a:t>
            </a:r>
            <a:r>
              <a:rPr lang="en-GB" sz="1600" i="1" dirty="0"/>
              <a:t>The New Folk Devils: Muslim Boys and Education in England, </a:t>
            </a:r>
            <a:r>
              <a:rPr lang="en-GB" sz="1600" dirty="0"/>
              <a:t>Stoke-on-Trent: Trentham Books</a:t>
            </a:r>
          </a:p>
          <a:p>
            <a:pPr marL="0" indent="0">
              <a:buNone/>
            </a:pPr>
            <a:r>
              <a:rPr lang="en-GB" sz="1600" dirty="0" err="1"/>
              <a:t>Shain</a:t>
            </a:r>
            <a:r>
              <a:rPr lang="en-GB" sz="1600" dirty="0"/>
              <a:t>, F (2003) </a:t>
            </a:r>
            <a:r>
              <a:rPr lang="en-GB" sz="1600" i="1" dirty="0"/>
              <a:t>The schooling and identity of Asian girls, </a:t>
            </a:r>
            <a:r>
              <a:rPr lang="en-GB" sz="1600" dirty="0"/>
              <a:t>Stoke-on-Trent: Trentham Books</a:t>
            </a:r>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356438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16633"/>
            <a:ext cx="8244000" cy="1224135"/>
          </a:xfrm>
        </p:spPr>
        <p:txBody>
          <a:bodyPr/>
          <a:lstStyle/>
          <a:p>
            <a:r>
              <a:rPr lang="en-GB" sz="5400" dirty="0"/>
              <a:t>Structure of today’s talk</a:t>
            </a:r>
          </a:p>
        </p:txBody>
      </p:sp>
      <p:sp>
        <p:nvSpPr>
          <p:cNvPr id="3" name="Content Placeholder 2"/>
          <p:cNvSpPr>
            <a:spLocks noGrp="1"/>
          </p:cNvSpPr>
          <p:nvPr>
            <p:ph idx="1"/>
          </p:nvPr>
        </p:nvSpPr>
        <p:spPr>
          <a:xfrm>
            <a:off x="576000" y="1484784"/>
            <a:ext cx="7464216" cy="5201424"/>
          </a:xfrm>
        </p:spPr>
        <p:txBody>
          <a:bodyPr/>
          <a:lstStyle/>
          <a:p>
            <a:pPr>
              <a:buFont typeface="Arial" panose="020B0604020202020204" pitchFamily="34" charset="0"/>
              <a:buChar char="•"/>
            </a:pPr>
            <a:r>
              <a:rPr lang="en-GB" sz="2000" dirty="0"/>
              <a:t>Draw on my own ethnographic research with young Bangladeshis from London, current work with Goldsmiths’ students &amp; my anti-racist work with the National Education Union (NEU)</a:t>
            </a:r>
          </a:p>
          <a:p>
            <a:pPr>
              <a:buFont typeface="Arial" panose="020B0604020202020204" pitchFamily="34" charset="0"/>
              <a:buChar char="•"/>
            </a:pPr>
            <a:endParaRPr lang="en-GB" sz="2000" dirty="0"/>
          </a:p>
          <a:p>
            <a:pPr>
              <a:buFont typeface="Arial" panose="020B0604020202020204" pitchFamily="34" charset="0"/>
              <a:buChar char="•"/>
            </a:pPr>
            <a:r>
              <a:rPr lang="en-GB" sz="2000" dirty="0"/>
              <a:t>Provide insight to some of the everyday ‘lived experiences’ of exclusion and alienation that many BAME students from disadvantaged backgrounds live through </a:t>
            </a:r>
          </a:p>
          <a:p>
            <a:pPr>
              <a:buFont typeface="Arial" panose="020B0604020202020204" pitchFamily="34" charset="0"/>
              <a:buChar char="•"/>
            </a:pPr>
            <a:endParaRPr lang="en-GB" sz="2000" dirty="0"/>
          </a:p>
          <a:p>
            <a:pPr>
              <a:buFont typeface="Arial" panose="020B0604020202020204" pitchFamily="34" charset="0"/>
              <a:buChar char="•"/>
            </a:pPr>
            <a:r>
              <a:rPr lang="en-GB" sz="2000" dirty="0"/>
              <a:t>I will argue that these areas of disparity and disadvantage have become even more problematic (and visible) during the Covid-19 pandemic</a:t>
            </a:r>
          </a:p>
          <a:p>
            <a:pPr>
              <a:buFont typeface="Arial" panose="020B0604020202020204" pitchFamily="34" charset="0"/>
              <a:buChar char="•"/>
            </a:pPr>
            <a:endParaRPr lang="en-GB" sz="2000" dirty="0"/>
          </a:p>
          <a:p>
            <a:pPr>
              <a:buFont typeface="Arial" panose="020B0604020202020204" pitchFamily="34" charset="0"/>
              <a:buChar char="•"/>
            </a:pPr>
            <a:r>
              <a:rPr lang="en-GB" sz="2000" dirty="0"/>
              <a:t>I will offer some practical ways that educators can ensure that such students remain engaged and enthused in the higher education journey</a:t>
            </a:r>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240" y="1556792"/>
            <a:ext cx="393576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9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692697"/>
            <a:ext cx="8244000" cy="1080119"/>
          </a:xfrm>
        </p:spPr>
        <p:txBody>
          <a:bodyPr/>
          <a:lstStyle/>
          <a:p>
            <a:r>
              <a:rPr lang="en-GB" sz="5400" b="1" dirty="0"/>
              <a:t>Key questions</a:t>
            </a:r>
          </a:p>
        </p:txBody>
      </p:sp>
      <p:sp>
        <p:nvSpPr>
          <p:cNvPr id="3" name="Content Placeholder 2"/>
          <p:cNvSpPr>
            <a:spLocks noGrp="1"/>
          </p:cNvSpPr>
          <p:nvPr>
            <p:ph idx="1"/>
          </p:nvPr>
        </p:nvSpPr>
        <p:spPr>
          <a:xfrm>
            <a:off x="119336" y="2268000"/>
            <a:ext cx="12025336" cy="4058547"/>
          </a:xfrm>
        </p:spPr>
        <p:txBody>
          <a:bodyPr/>
          <a:lstStyle/>
          <a:p>
            <a:pPr marL="0" indent="0">
              <a:buNone/>
            </a:pPr>
            <a:r>
              <a:rPr lang="en-GB" sz="3200" dirty="0"/>
              <a:t>1. Do we really know who our students are? </a:t>
            </a:r>
            <a:r>
              <a:rPr lang="en-GB" sz="3200" b="1" dirty="0"/>
              <a:t>Do/ should </a:t>
            </a:r>
            <a:r>
              <a:rPr lang="en-GB" sz="3200" dirty="0"/>
              <a:t>we care?</a:t>
            </a:r>
          </a:p>
          <a:p>
            <a:pPr marL="0" indent="0">
              <a:buNone/>
            </a:pPr>
            <a:endParaRPr lang="en-GB" sz="3200" dirty="0"/>
          </a:p>
          <a:p>
            <a:pPr marL="0" indent="0">
              <a:buNone/>
            </a:pPr>
            <a:r>
              <a:rPr lang="en-GB" sz="3200" dirty="0"/>
              <a:t>2. Are we aware of the wider social, community and cultural issues that many of our students are living through? </a:t>
            </a:r>
          </a:p>
          <a:p>
            <a:pPr marL="0" indent="0">
              <a:buNone/>
            </a:pPr>
            <a:endParaRPr lang="en-GB" sz="3200" dirty="0"/>
          </a:p>
          <a:p>
            <a:pPr marL="0" indent="0">
              <a:buNone/>
            </a:pPr>
            <a:r>
              <a:rPr lang="en-GB" sz="3200" dirty="0"/>
              <a:t>3. How do we get to know our students and ensure that their views, interests, lived experiences, aspirations inform and guide our pedagogical practices?</a:t>
            </a:r>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126448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404664"/>
            <a:ext cx="8244000" cy="792088"/>
          </a:xfrm>
        </p:spPr>
        <p:txBody>
          <a:bodyPr/>
          <a:lstStyle/>
          <a:p>
            <a:r>
              <a:rPr lang="en-GB" b="1" dirty="0"/>
              <a:t>Culturally sensitive pedagogy </a:t>
            </a:r>
          </a:p>
        </p:txBody>
      </p:sp>
      <p:sp>
        <p:nvSpPr>
          <p:cNvPr id="3" name="Content Placeholder 2"/>
          <p:cNvSpPr>
            <a:spLocks noGrp="1"/>
          </p:cNvSpPr>
          <p:nvPr>
            <p:ph idx="1"/>
          </p:nvPr>
        </p:nvSpPr>
        <p:spPr>
          <a:xfrm>
            <a:off x="119336" y="1268760"/>
            <a:ext cx="11953328" cy="5041380"/>
          </a:xfrm>
        </p:spPr>
        <p:txBody>
          <a:bodyPr/>
          <a:lstStyle/>
          <a:p>
            <a:pPr marL="0" indent="0">
              <a:buNone/>
            </a:pPr>
            <a:r>
              <a:rPr lang="en-GB" sz="2800" dirty="0"/>
              <a:t>In light of neoliberal reforms to education, there is a need to revert back to a more </a:t>
            </a:r>
            <a:r>
              <a:rPr lang="en-GB" sz="2800" b="1" dirty="0">
                <a:solidFill>
                  <a:srgbClr val="FFFF00"/>
                </a:solidFill>
              </a:rPr>
              <a:t>inclusive</a:t>
            </a:r>
            <a:r>
              <a:rPr lang="en-GB" sz="2800" dirty="0"/>
              <a:t> and </a:t>
            </a:r>
            <a:r>
              <a:rPr lang="en-GB" sz="2800" b="1" dirty="0">
                <a:solidFill>
                  <a:srgbClr val="FFFF00"/>
                </a:solidFill>
              </a:rPr>
              <a:t>collaborative</a:t>
            </a:r>
            <a:r>
              <a:rPr lang="en-GB" sz="2800" b="1" dirty="0"/>
              <a:t> </a:t>
            </a:r>
            <a:r>
              <a:rPr lang="en-GB" sz="2800" dirty="0"/>
              <a:t>form of education where the line between the school and the community is blurred and where the complex cultural, linguistic, ethnic, gender and religious identities of our pupils are explored within the curriculum. </a:t>
            </a:r>
            <a:r>
              <a:rPr lang="en-GB" sz="2800" b="1" dirty="0">
                <a:solidFill>
                  <a:srgbClr val="FFFF00"/>
                </a:solidFill>
              </a:rPr>
              <a:t>As a teaching philosophy, a culturally responsive pedagogy is premised on the idea that valuing culture is central to learning.</a:t>
            </a:r>
            <a:r>
              <a:rPr lang="en-GB" sz="2800" b="1" dirty="0"/>
              <a:t> </a:t>
            </a:r>
            <a:r>
              <a:rPr lang="en-GB" sz="2800" dirty="0"/>
              <a:t>Educators cannot trivialise or pay token attention to the cultural world and lived experiences of their pupils, and instead take time to understand their pupils and their sociocultural worlds, listen to them as well as valuing and maintaining their cultural identities and heritage within pedagogical practices. Such an approach empowers pupils intellectually, socially, emotionally and politically (</a:t>
            </a:r>
            <a:r>
              <a:rPr lang="en-GB" sz="2800" dirty="0" err="1"/>
              <a:t>Hoque</a:t>
            </a:r>
            <a:r>
              <a:rPr lang="en-GB" sz="2800" dirty="0"/>
              <a:t>, 2015b, 2018; Lucas and Villegas 2013; Nieto 2000).</a:t>
            </a:r>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369197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76000" y="692696"/>
            <a:ext cx="11280640" cy="5131661"/>
          </a:xfrm>
        </p:spPr>
        <p:txBody>
          <a:bodyPr/>
          <a:lstStyle/>
          <a:p>
            <a:pPr marL="0" indent="0">
              <a:buNone/>
            </a:pPr>
            <a:r>
              <a:rPr lang="en-GB" sz="6000" dirty="0"/>
              <a:t>Students/ pupils/ young people do not leave their sociocultural worlds and identities behind once they enter the school gates – and nor should they! </a:t>
            </a:r>
          </a:p>
          <a:p>
            <a:pPr marL="0" indent="0">
              <a:buNone/>
            </a:pPr>
            <a:endParaRPr lang="en-GB" dirty="0"/>
          </a:p>
          <a:p>
            <a:pPr marL="0" indent="0">
              <a:buNone/>
            </a:pPr>
            <a:r>
              <a:rPr lang="en-GB" dirty="0"/>
              <a:t>(Bullock Report, 1975)</a:t>
            </a:r>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73924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293806"/>
            <a:ext cx="11665296" cy="941796"/>
          </a:xfrm>
        </p:spPr>
        <p:txBody>
          <a:bodyPr/>
          <a:lstStyle/>
          <a:p>
            <a:r>
              <a:rPr lang="en-GB" b="1" dirty="0"/>
              <a:t>‘Ideal’ </a:t>
            </a:r>
            <a:r>
              <a:rPr lang="en-GB" b="1" dirty="0" err="1"/>
              <a:t>univeristy</a:t>
            </a:r>
            <a:r>
              <a:rPr lang="en-GB" b="1" dirty="0"/>
              <a:t> student – key characteristics/ background required</a:t>
            </a:r>
          </a:p>
        </p:txBody>
      </p:sp>
      <p:sp>
        <p:nvSpPr>
          <p:cNvPr id="3" name="Content Placeholder 2"/>
          <p:cNvSpPr>
            <a:spLocks noGrp="1"/>
          </p:cNvSpPr>
          <p:nvPr>
            <p:ph idx="1"/>
          </p:nvPr>
        </p:nvSpPr>
        <p:spPr>
          <a:xfrm>
            <a:off x="119336" y="1340768"/>
            <a:ext cx="11881320" cy="4985980"/>
          </a:xfrm>
        </p:spPr>
        <p:txBody>
          <a:bodyPr/>
          <a:lstStyle/>
          <a:p>
            <a:pPr marL="0" indent="0">
              <a:buNone/>
            </a:pPr>
            <a:r>
              <a:rPr lang="en-GB" sz="3600" dirty="0">
                <a:latin typeface="+mj-lt"/>
              </a:rPr>
              <a:t>(relative) financial stability. </a:t>
            </a:r>
            <a:r>
              <a:rPr lang="en-GB" sz="3600" b="1" dirty="0">
                <a:latin typeface="Agency FB" panose="020B0503020202020204" pitchFamily="34" charset="0"/>
              </a:rPr>
              <a:t>Flexibility.</a:t>
            </a:r>
            <a:r>
              <a:rPr lang="en-GB" sz="3600" dirty="0"/>
              <a:t> </a:t>
            </a:r>
            <a:r>
              <a:rPr lang="en-GB" sz="3600" i="1" dirty="0">
                <a:latin typeface="Arial" panose="020B0604020202020204" pitchFamily="34" charset="0"/>
                <a:cs typeface="Arial" panose="020B0604020202020204" pitchFamily="34" charset="0"/>
              </a:rPr>
              <a:t>Access to networks of ‘critical’ friends. </a:t>
            </a:r>
            <a:r>
              <a:rPr lang="en-GB" sz="3600" dirty="0">
                <a:latin typeface="Batang" panose="02030600000101010101" pitchFamily="18" charset="-127"/>
                <a:ea typeface="Batang" panose="02030600000101010101" pitchFamily="18" charset="-127"/>
              </a:rPr>
              <a:t>Literate (‘professional’) parents/ siblings. </a:t>
            </a:r>
            <a:r>
              <a:rPr lang="en-GB" sz="3600" dirty="0">
                <a:latin typeface="Berlin Sans FB Demi" panose="020E0802020502020306" pitchFamily="34" charset="0"/>
              </a:rPr>
              <a:t>Access to stationery/ digital equipment/ </a:t>
            </a:r>
            <a:r>
              <a:rPr lang="en-GB" sz="3600" dirty="0" err="1">
                <a:latin typeface="Berlin Sans FB Demi" panose="020E0802020502020306" pitchFamily="34" charset="0"/>
              </a:rPr>
              <a:t>wi-fi</a:t>
            </a:r>
            <a:r>
              <a:rPr lang="en-GB" sz="3600" dirty="0">
                <a:latin typeface="Berlin Sans FB Demi" panose="020E0802020502020306" pitchFamily="34" charset="0"/>
              </a:rPr>
              <a:t>/ homework space etc. </a:t>
            </a:r>
            <a:r>
              <a:rPr lang="en-GB" sz="3600" dirty="0">
                <a:latin typeface="Cambria" panose="02040503050406030204" pitchFamily="18" charset="0"/>
              </a:rPr>
              <a:t>Confidence to ask questions.</a:t>
            </a:r>
            <a:r>
              <a:rPr lang="en-GB" sz="3600" dirty="0"/>
              <a:t> </a:t>
            </a:r>
            <a:r>
              <a:rPr lang="en-GB" sz="3600" dirty="0">
                <a:latin typeface="Franklin Gothic Medium" panose="020B0603020102020204" pitchFamily="34" charset="0"/>
              </a:rPr>
              <a:t>Knowledge of the university (HE) system. </a:t>
            </a:r>
            <a:r>
              <a:rPr lang="en-GB" sz="3600" b="1" dirty="0">
                <a:latin typeface="Comic Sans MS" panose="030F0702030302020204" pitchFamily="66" charset="0"/>
              </a:rPr>
              <a:t>Ability to read CRITICALLY. </a:t>
            </a:r>
            <a:r>
              <a:rPr lang="en-GB" sz="3600" i="1" dirty="0">
                <a:latin typeface="Arial Unicode MS" panose="020B0604020202020204" pitchFamily="34" charset="-128"/>
                <a:ea typeface="Arial Unicode MS" panose="020B0604020202020204" pitchFamily="34" charset="-128"/>
                <a:cs typeface="Arial Unicode MS" panose="020B0604020202020204" pitchFamily="34" charset="-128"/>
              </a:rPr>
              <a:t>Career plan? </a:t>
            </a:r>
            <a:r>
              <a:rPr lang="en-GB" sz="3600" b="1" dirty="0"/>
              <a:t>Time</a:t>
            </a:r>
            <a:r>
              <a:rPr lang="en-GB" sz="3600" dirty="0"/>
              <a:t> </a:t>
            </a:r>
            <a:r>
              <a:rPr lang="en-GB" sz="3600" dirty="0">
                <a:latin typeface="Arial" panose="020B0604020202020204" pitchFamily="34" charset="0"/>
                <a:cs typeface="Arial" panose="020B0604020202020204" pitchFamily="34" charset="0"/>
              </a:rPr>
              <a:t>(to ‘hang out’ at university and not always rushing to get home; to do my reading and not feel ‘tired’ all the time).</a:t>
            </a:r>
            <a:r>
              <a:rPr lang="en-GB" sz="3600" dirty="0"/>
              <a:t> </a:t>
            </a:r>
            <a:r>
              <a:rPr lang="en-GB" sz="3600" dirty="0">
                <a:latin typeface="Mangal" panose="02040503050203030202" pitchFamily="18" charset="0"/>
                <a:cs typeface="Mangal" panose="02040503050203030202" pitchFamily="18" charset="0"/>
              </a:rPr>
              <a:t>Not having to work (help family, pay for mobile bills/ travel). </a:t>
            </a:r>
            <a:r>
              <a:rPr lang="en-GB" sz="3600" b="1" dirty="0"/>
              <a:t>Well travelled (‘worldly’). </a:t>
            </a:r>
            <a:r>
              <a:rPr lang="en-GB" sz="3600" dirty="0">
                <a:latin typeface="Arial Unicode MS" panose="020B0604020202020204" pitchFamily="34" charset="-128"/>
                <a:ea typeface="Arial Unicode MS" panose="020B0604020202020204" pitchFamily="34" charset="-128"/>
                <a:cs typeface="Arial Unicode MS" panose="020B0604020202020204" pitchFamily="34" charset="-128"/>
              </a:rPr>
              <a:t>Independent study skills. </a:t>
            </a:r>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331522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257802"/>
            <a:ext cx="11280640" cy="941796"/>
          </a:xfrm>
        </p:spPr>
        <p:txBody>
          <a:bodyPr/>
          <a:lstStyle/>
          <a:p>
            <a:r>
              <a:rPr lang="en-GB" dirty="0"/>
              <a:t>Case study – Fatima, aged 19, female, Bangladeshi, from London. Wants to become a teacher. ‘My typical week’. </a:t>
            </a:r>
          </a:p>
        </p:txBody>
      </p:sp>
      <p:sp>
        <p:nvSpPr>
          <p:cNvPr id="3" name="Content Placeholder 2"/>
          <p:cNvSpPr>
            <a:spLocks noGrp="1"/>
          </p:cNvSpPr>
          <p:nvPr>
            <p:ph idx="1"/>
          </p:nvPr>
        </p:nvSpPr>
        <p:spPr>
          <a:xfrm>
            <a:off x="47328" y="1196752"/>
            <a:ext cx="12025336" cy="6139117"/>
          </a:xfrm>
        </p:spPr>
        <p:txBody>
          <a:bodyPr/>
          <a:lstStyle/>
          <a:p>
            <a:pPr marL="0" indent="0">
              <a:buNone/>
            </a:pPr>
            <a:r>
              <a:rPr lang="en-GB" sz="2400" dirty="0"/>
              <a:t>I love my family and my very close-knit Bangladeshi community. My culture and community mean a great deal to me, although it can be sometimes overwhelming – the private is nearly always public. I have a large family. I am the second oldest of 5 siblings, and also the first person to go university (a great source of pride for my family). So the pressure is on! My parents are amazing and super-supportive, but are always busy managing the house. My father grew up in Bangladesh and cannot speak much English. He is always working all sorts of hours in a grocery store. My mum is a housewife and also has a disability which means that my older sister and I have to help out a lot at home. It is chaotic at home, but I love it. I share a room with 2 of my sisters, and we are constantly fighting for the one working laptop that we have. My grandparents also live with us and frequently I have to take them for hospital appointments because I can speak English. And often, either myself or my older sister have to drop my younger siblings off to school and pick them up. My day starts at 6.30am because I have to get them ready for school and then rush to university to make the 10am lecture. And then I’m rushing back afterwards for the pick up. Oh did I also tell you that I am online for Arabic classes everyday between 5-7pm, and I have a part-time weekend job. I am always ‘running’ and ‘juggling’. ‘Multitasking’ has become part of my identity. </a:t>
            </a:r>
          </a:p>
          <a:p>
            <a:pPr marL="0" indent="0">
              <a:buNone/>
            </a:pPr>
            <a:endParaRPr lang="en-GB" dirty="0"/>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428881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977660"/>
            <a:ext cx="10920600" cy="7214972"/>
          </a:xfrm>
        </p:spPr>
        <p:txBody>
          <a:bodyPr/>
          <a:lstStyle/>
          <a:p>
            <a:r>
              <a:rPr lang="en-GB" sz="7200" b="1" dirty="0"/>
              <a:t>What barriers/ challenges/ opportunities can you identify? </a:t>
            </a:r>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336814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732599"/>
            <a:ext cx="11208632" cy="941796"/>
          </a:xfrm>
        </p:spPr>
        <p:txBody>
          <a:bodyPr/>
          <a:lstStyle/>
          <a:p>
            <a:r>
              <a:rPr lang="en-GB" b="1" dirty="0"/>
              <a:t>The intersectional ‘lived experiences’ of many students from BAME backgrounds</a:t>
            </a:r>
          </a:p>
        </p:txBody>
      </p:sp>
      <p:sp>
        <p:nvSpPr>
          <p:cNvPr id="3" name="Content Placeholder 2"/>
          <p:cNvSpPr>
            <a:spLocks noGrp="1"/>
          </p:cNvSpPr>
          <p:nvPr>
            <p:ph idx="1"/>
          </p:nvPr>
        </p:nvSpPr>
        <p:spPr>
          <a:xfrm>
            <a:off x="191344" y="1844824"/>
            <a:ext cx="11737304" cy="4501745"/>
          </a:xfrm>
        </p:spPr>
        <p:txBody>
          <a:bodyPr/>
          <a:lstStyle/>
          <a:p>
            <a:pPr marL="0" indent="0">
              <a:buNone/>
            </a:pPr>
            <a:r>
              <a:rPr lang="en-GB" sz="2400" dirty="0"/>
              <a:t>These pupils also happen to come from low income socio-economic backgrounds and also have been disproportionately affected (recently) by the Covid-19 pandemic.</a:t>
            </a:r>
          </a:p>
          <a:p>
            <a:endParaRPr lang="en-GB" sz="2400" dirty="0"/>
          </a:p>
          <a:p>
            <a:pPr marL="0" indent="0">
              <a:buNone/>
            </a:pPr>
            <a:r>
              <a:rPr lang="en-GB" sz="2400" dirty="0"/>
              <a:t>The wider empirical research highlights that many of these students have an intersectional lived experience focused around cultural barriers to higher education, part time employment commitments, care responsibilities, apathy towards wider university social education, poverty of (low) aspirations (Archer et al, 2010; </a:t>
            </a:r>
            <a:r>
              <a:rPr lang="en-GB" sz="2400" dirty="0" err="1"/>
              <a:t>Hoque</a:t>
            </a:r>
            <a:r>
              <a:rPr lang="en-GB" sz="2400" dirty="0"/>
              <a:t>, 2015a, 2018).</a:t>
            </a:r>
          </a:p>
          <a:p>
            <a:pPr marL="0" indent="0">
              <a:buNone/>
            </a:pPr>
            <a:endParaRPr lang="en-GB" sz="2400" dirty="0"/>
          </a:p>
          <a:p>
            <a:pPr marL="0" indent="0">
              <a:buNone/>
            </a:pPr>
            <a:r>
              <a:rPr lang="en-GB" sz="2400" dirty="0"/>
              <a:t>These students are also overwhelmingly of Muslim/ Islamic background and there is an additional institutional and societal barrier of discrimination (Islamophobia) that they need to negotiate? (Allen, 2010; </a:t>
            </a:r>
            <a:r>
              <a:rPr lang="en-GB" sz="2400" dirty="0" err="1"/>
              <a:t>Shain</a:t>
            </a:r>
            <a:r>
              <a:rPr lang="en-GB" sz="2400" dirty="0"/>
              <a:t>, 2003, 2010; </a:t>
            </a:r>
            <a:r>
              <a:rPr lang="en-GB" sz="2400" dirty="0" err="1"/>
              <a:t>Hoque</a:t>
            </a:r>
            <a:r>
              <a:rPr lang="en-GB" sz="2400" dirty="0"/>
              <a:t>, 2015a, 2018).</a:t>
            </a:r>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807480956"/>
      </p:ext>
    </p:extLst>
  </p:cSld>
  <p:clrMapOvr>
    <a:masterClrMapping/>
  </p:clrMapOvr>
</p:sld>
</file>

<file path=ppt/theme/theme1.xml><?xml version="1.0" encoding="utf-8"?>
<a:theme xmlns:a="http://schemas.openxmlformats.org/drawingml/2006/main" name="Goldsmiths Theme">
  <a:themeElements>
    <a:clrScheme name="Goldsmiths">
      <a:dk1>
        <a:srgbClr val="37424A"/>
      </a:dk1>
      <a:lt1>
        <a:sysClr val="window" lastClr="FFFFFF"/>
      </a:lt1>
      <a:dk2>
        <a:srgbClr val="37424A"/>
      </a:dk2>
      <a:lt2>
        <a:srgbClr val="FFFFFF"/>
      </a:lt2>
      <a:accent1>
        <a:srgbClr val="EC4371"/>
      </a:accent1>
      <a:accent2>
        <a:srgbClr val="FED100"/>
      </a:accent2>
      <a:accent3>
        <a:srgbClr val="37424A"/>
      </a:accent3>
      <a:accent4>
        <a:srgbClr val="EC4371"/>
      </a:accent4>
      <a:accent5>
        <a:srgbClr val="FED100"/>
      </a:accent5>
      <a:accent6>
        <a:srgbClr val="37424A"/>
      </a:accent6>
      <a:hlink>
        <a:srgbClr val="37424A"/>
      </a:hlink>
      <a:folHlink>
        <a:srgbClr val="37424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1664</Words>
  <Application>Microsoft Macintosh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 Unicode MS</vt:lpstr>
      <vt:lpstr>Batang</vt:lpstr>
      <vt:lpstr>.AppleSystemUIFont</vt:lpstr>
      <vt:lpstr>Agency FB</vt:lpstr>
      <vt:lpstr>Arial</vt:lpstr>
      <vt:lpstr>Berlin Sans FB Demi</vt:lpstr>
      <vt:lpstr>Calibri</vt:lpstr>
      <vt:lpstr>Cambria</vt:lpstr>
      <vt:lpstr>Comic Sans MS</vt:lpstr>
      <vt:lpstr>Franklin Gothic Medium</vt:lpstr>
      <vt:lpstr>Georgia</vt:lpstr>
      <vt:lpstr>Mangal</vt:lpstr>
      <vt:lpstr>Goldsmiths Theme</vt:lpstr>
      <vt:lpstr>Do we really know who our students are? Understanding, implementing and embedding a culturally responsive pedagogy in our everyday practice  Dr Aminul Hoque MBE Goldsmiths College, University of London</vt:lpstr>
      <vt:lpstr>Structure of today’s talk</vt:lpstr>
      <vt:lpstr>Key questions</vt:lpstr>
      <vt:lpstr>Culturally sensitive pedagogy </vt:lpstr>
      <vt:lpstr>PowerPoint Presentation</vt:lpstr>
      <vt:lpstr>‘Ideal’ univeristy student – key characteristics/ background required</vt:lpstr>
      <vt:lpstr>Case study – Fatima, aged 19, female, Bangladeshi, from London. Wants to become a teacher. ‘My typical week’. </vt:lpstr>
      <vt:lpstr>What barriers/ challenges/ opportunities can you identify? </vt:lpstr>
      <vt:lpstr>The intersectional ‘lived experiences’ of many students from BAME backgrounds</vt:lpstr>
      <vt:lpstr>Covid-19 – a working class reality </vt:lpstr>
      <vt:lpstr>The situation at Goldsmiths, Educational Studies, 3 year plan. </vt:lpstr>
      <vt:lpstr>              The debate continues…….  Stay in touch    Dr Aminul Hoque Department of Educational Studies Goldsmiths, University of London  E: a.hoque@gold.ac.uk  Twitter: @BrIslam2015  </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header goes here</dc:title>
  <dc:creator>TEST</dc:creator>
  <cp:lastModifiedBy>Aminul Hoque</cp:lastModifiedBy>
  <cp:revision>50</cp:revision>
  <dcterms:modified xsi:type="dcterms:W3CDTF">2024-06-14T14:13:15Z</dcterms:modified>
</cp:coreProperties>
</file>