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28"/>
  </p:notesMasterIdLst>
  <p:sldIdLst>
    <p:sldId id="256" r:id="rId2"/>
    <p:sldId id="257" r:id="rId3"/>
    <p:sldId id="258" r:id="rId4"/>
    <p:sldId id="264" r:id="rId5"/>
    <p:sldId id="259" r:id="rId6"/>
    <p:sldId id="265" r:id="rId7"/>
    <p:sldId id="267" r:id="rId8"/>
    <p:sldId id="282" r:id="rId9"/>
    <p:sldId id="260" r:id="rId10"/>
    <p:sldId id="268" r:id="rId11"/>
    <p:sldId id="271" r:id="rId12"/>
    <p:sldId id="272" r:id="rId13"/>
    <p:sldId id="273" r:id="rId14"/>
    <p:sldId id="274" r:id="rId15"/>
    <p:sldId id="275" r:id="rId16"/>
    <p:sldId id="276" r:id="rId17"/>
    <p:sldId id="277" r:id="rId18"/>
    <p:sldId id="263" r:id="rId19"/>
    <p:sldId id="278" r:id="rId20"/>
    <p:sldId id="279" r:id="rId21"/>
    <p:sldId id="280" r:id="rId22"/>
    <p:sldId id="281" r:id="rId23"/>
    <p:sldId id="261" r:id="rId24"/>
    <p:sldId id="270" r:id="rId25"/>
    <p:sldId id="262"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8F92"/>
    <a:srgbClr val="22B4B6"/>
    <a:srgbClr val="2E68B6"/>
    <a:srgbClr val="236CB6"/>
    <a:srgbClr val="3C74DD"/>
    <a:srgbClr val="2E69E5"/>
    <a:srgbClr val="3F79E6"/>
    <a:srgbClr val="4A8BFF"/>
    <a:srgbClr val="3E73FF"/>
    <a:srgbClr val="4D7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611"/>
  </p:normalViewPr>
  <p:slideViewPr>
    <p:cSldViewPr snapToGrid="0">
      <p:cViewPr varScale="1">
        <p:scale>
          <a:sx n="109" d="100"/>
          <a:sy n="109" d="100"/>
        </p:scale>
        <p:origin x="44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367C07-8DDA-4645-9AA1-3AAEAB948D0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74D145CD-39CA-7346-8604-5136CF8FCA77}">
      <dgm:prSet phldrT="[Text]"/>
      <dgm:spPr/>
      <dgm:t>
        <a:bodyPr/>
        <a:lstStyle/>
        <a:p>
          <a:pPr algn="ctr"/>
          <a:r>
            <a:rPr lang="en-GB" dirty="0"/>
            <a:t>Sound and Movement</a:t>
          </a:r>
        </a:p>
      </dgm:t>
    </dgm:pt>
    <dgm:pt modelId="{7B10A1BF-C16E-1248-BA0E-61A4A923CC52}" type="parTrans" cxnId="{D4DAB243-C587-1045-A2F8-D2C16B71BC5D}">
      <dgm:prSet/>
      <dgm:spPr/>
      <dgm:t>
        <a:bodyPr/>
        <a:lstStyle/>
        <a:p>
          <a:pPr algn="ctr"/>
          <a:endParaRPr lang="en-GB"/>
        </a:p>
      </dgm:t>
    </dgm:pt>
    <dgm:pt modelId="{12564A2B-DC27-A04C-91D7-9C8113FF446A}" type="sibTrans" cxnId="{D4DAB243-C587-1045-A2F8-D2C16B71BC5D}">
      <dgm:prSet/>
      <dgm:spPr/>
      <dgm:t>
        <a:bodyPr/>
        <a:lstStyle/>
        <a:p>
          <a:pPr algn="ctr"/>
          <a:endParaRPr lang="en-GB"/>
        </a:p>
      </dgm:t>
    </dgm:pt>
    <dgm:pt modelId="{C053C02B-5A19-7E4D-B195-7637FB02B50B}">
      <dgm:prSet phldrT="[Text]"/>
      <dgm:spPr/>
      <dgm:t>
        <a:bodyPr/>
        <a:lstStyle/>
        <a:p>
          <a:pPr algn="ctr"/>
          <a:r>
            <a:rPr lang="en-GB"/>
            <a:t>Free drawing and Writing</a:t>
          </a:r>
        </a:p>
      </dgm:t>
    </dgm:pt>
    <dgm:pt modelId="{E6AF4E1C-44CD-9145-BA0B-00E57BEDFD3B}" type="parTrans" cxnId="{D5F1D472-E087-5843-9CEC-DFB952C4904D}">
      <dgm:prSet/>
      <dgm:spPr/>
      <dgm:t>
        <a:bodyPr/>
        <a:lstStyle/>
        <a:p>
          <a:pPr algn="ctr"/>
          <a:endParaRPr lang="en-GB"/>
        </a:p>
      </dgm:t>
    </dgm:pt>
    <dgm:pt modelId="{2D80E1A2-34FA-D449-999F-30B9D89B0418}" type="sibTrans" cxnId="{D5F1D472-E087-5843-9CEC-DFB952C4904D}">
      <dgm:prSet/>
      <dgm:spPr/>
      <dgm:t>
        <a:bodyPr/>
        <a:lstStyle/>
        <a:p>
          <a:pPr algn="ctr"/>
          <a:endParaRPr lang="en-GB"/>
        </a:p>
      </dgm:t>
    </dgm:pt>
    <dgm:pt modelId="{E7E96DE5-486F-5441-AEDA-32FF250DE5E1}">
      <dgm:prSet phldrT="[Text]"/>
      <dgm:spPr/>
      <dgm:t>
        <a:bodyPr/>
        <a:lstStyle/>
        <a:p>
          <a:pPr algn="ctr"/>
          <a:r>
            <a:rPr lang="en-GB"/>
            <a:t>Exploring with Objects</a:t>
          </a:r>
        </a:p>
      </dgm:t>
    </dgm:pt>
    <dgm:pt modelId="{AD121F66-2826-4741-95BF-544F07868AB2}" type="parTrans" cxnId="{7D183D5E-6076-0045-86F6-B415DCDDD5DB}">
      <dgm:prSet/>
      <dgm:spPr/>
      <dgm:t>
        <a:bodyPr/>
        <a:lstStyle/>
        <a:p>
          <a:pPr algn="ctr"/>
          <a:endParaRPr lang="en-GB"/>
        </a:p>
      </dgm:t>
    </dgm:pt>
    <dgm:pt modelId="{53B8B23F-590E-7742-BD48-F4448693BB51}" type="sibTrans" cxnId="{7D183D5E-6076-0045-86F6-B415DCDDD5DB}">
      <dgm:prSet/>
      <dgm:spPr/>
      <dgm:t>
        <a:bodyPr/>
        <a:lstStyle/>
        <a:p>
          <a:pPr algn="ctr"/>
          <a:endParaRPr lang="en-GB"/>
        </a:p>
      </dgm:t>
    </dgm:pt>
    <dgm:pt modelId="{3F5ADA7E-33B3-BF46-98E7-9B522BC7B41C}" type="pres">
      <dgm:prSet presAssocID="{4C367C07-8DDA-4645-9AA1-3AAEAB948D09}" presName="cycle" presStyleCnt="0">
        <dgm:presLayoutVars>
          <dgm:dir/>
          <dgm:resizeHandles val="exact"/>
        </dgm:presLayoutVars>
      </dgm:prSet>
      <dgm:spPr/>
    </dgm:pt>
    <dgm:pt modelId="{5476E3C4-4455-334C-AABA-8A546E546EC3}" type="pres">
      <dgm:prSet presAssocID="{74D145CD-39CA-7346-8604-5136CF8FCA77}" presName="node" presStyleLbl="node1" presStyleIdx="0" presStyleCnt="3">
        <dgm:presLayoutVars>
          <dgm:bulletEnabled val="1"/>
        </dgm:presLayoutVars>
      </dgm:prSet>
      <dgm:spPr/>
    </dgm:pt>
    <dgm:pt modelId="{1A2616FA-4715-9E4A-A523-CEAD481C16F0}" type="pres">
      <dgm:prSet presAssocID="{12564A2B-DC27-A04C-91D7-9C8113FF446A}" presName="sibTrans" presStyleLbl="sibTrans2D1" presStyleIdx="0" presStyleCnt="3"/>
      <dgm:spPr/>
    </dgm:pt>
    <dgm:pt modelId="{71CAF6E9-504E-254C-9D9C-4C64744E05D5}" type="pres">
      <dgm:prSet presAssocID="{12564A2B-DC27-A04C-91D7-9C8113FF446A}" presName="connectorText" presStyleLbl="sibTrans2D1" presStyleIdx="0" presStyleCnt="3"/>
      <dgm:spPr/>
    </dgm:pt>
    <dgm:pt modelId="{19BB676A-7334-6642-9C59-8AE216A65FF1}" type="pres">
      <dgm:prSet presAssocID="{C053C02B-5A19-7E4D-B195-7637FB02B50B}" presName="node" presStyleLbl="node1" presStyleIdx="1" presStyleCnt="3">
        <dgm:presLayoutVars>
          <dgm:bulletEnabled val="1"/>
        </dgm:presLayoutVars>
      </dgm:prSet>
      <dgm:spPr/>
    </dgm:pt>
    <dgm:pt modelId="{7698EAAF-9B68-4148-8EE2-9090DABD76AA}" type="pres">
      <dgm:prSet presAssocID="{2D80E1A2-34FA-D449-999F-30B9D89B0418}" presName="sibTrans" presStyleLbl="sibTrans2D1" presStyleIdx="1" presStyleCnt="3"/>
      <dgm:spPr/>
    </dgm:pt>
    <dgm:pt modelId="{BE915627-6244-5342-BE7C-37BF5E642280}" type="pres">
      <dgm:prSet presAssocID="{2D80E1A2-34FA-D449-999F-30B9D89B0418}" presName="connectorText" presStyleLbl="sibTrans2D1" presStyleIdx="1" presStyleCnt="3"/>
      <dgm:spPr/>
    </dgm:pt>
    <dgm:pt modelId="{DE008969-6FA5-A441-B482-68245E14B5B5}" type="pres">
      <dgm:prSet presAssocID="{E7E96DE5-486F-5441-AEDA-32FF250DE5E1}" presName="node" presStyleLbl="node1" presStyleIdx="2" presStyleCnt="3">
        <dgm:presLayoutVars>
          <dgm:bulletEnabled val="1"/>
        </dgm:presLayoutVars>
      </dgm:prSet>
      <dgm:spPr/>
    </dgm:pt>
    <dgm:pt modelId="{1F9C5C59-C023-2A42-B635-9FD62B8577C0}" type="pres">
      <dgm:prSet presAssocID="{53B8B23F-590E-7742-BD48-F4448693BB51}" presName="sibTrans" presStyleLbl="sibTrans2D1" presStyleIdx="2" presStyleCnt="3"/>
      <dgm:spPr/>
    </dgm:pt>
    <dgm:pt modelId="{133C7119-3FCE-FE45-9BAA-FE423B096065}" type="pres">
      <dgm:prSet presAssocID="{53B8B23F-590E-7742-BD48-F4448693BB51}" presName="connectorText" presStyleLbl="sibTrans2D1" presStyleIdx="2" presStyleCnt="3"/>
      <dgm:spPr/>
    </dgm:pt>
  </dgm:ptLst>
  <dgm:cxnLst>
    <dgm:cxn modelId="{E5094300-E42F-4B4B-997C-F311CCD326CD}" type="presOf" srcId="{12564A2B-DC27-A04C-91D7-9C8113FF446A}" destId="{71CAF6E9-504E-254C-9D9C-4C64744E05D5}" srcOrd="1" destOrd="0" presId="urn:microsoft.com/office/officeart/2005/8/layout/cycle2"/>
    <dgm:cxn modelId="{8AC0D00A-EFFE-CE42-AB58-9AC2709EDDFA}" type="presOf" srcId="{2D80E1A2-34FA-D449-999F-30B9D89B0418}" destId="{7698EAAF-9B68-4148-8EE2-9090DABD76AA}" srcOrd="0" destOrd="0" presId="urn:microsoft.com/office/officeart/2005/8/layout/cycle2"/>
    <dgm:cxn modelId="{4E6CC41B-7A54-AE44-B759-93ED19F147F6}" type="presOf" srcId="{12564A2B-DC27-A04C-91D7-9C8113FF446A}" destId="{1A2616FA-4715-9E4A-A523-CEAD481C16F0}" srcOrd="0" destOrd="0" presId="urn:microsoft.com/office/officeart/2005/8/layout/cycle2"/>
    <dgm:cxn modelId="{D4DAB243-C587-1045-A2F8-D2C16B71BC5D}" srcId="{4C367C07-8DDA-4645-9AA1-3AAEAB948D09}" destId="{74D145CD-39CA-7346-8604-5136CF8FCA77}" srcOrd="0" destOrd="0" parTransId="{7B10A1BF-C16E-1248-BA0E-61A4A923CC52}" sibTransId="{12564A2B-DC27-A04C-91D7-9C8113FF446A}"/>
    <dgm:cxn modelId="{A165D85A-259B-CB45-80C1-97D0CCE2AB0F}" type="presOf" srcId="{53B8B23F-590E-7742-BD48-F4448693BB51}" destId="{133C7119-3FCE-FE45-9BAA-FE423B096065}" srcOrd="1" destOrd="0" presId="urn:microsoft.com/office/officeart/2005/8/layout/cycle2"/>
    <dgm:cxn modelId="{7D183D5E-6076-0045-86F6-B415DCDDD5DB}" srcId="{4C367C07-8DDA-4645-9AA1-3AAEAB948D09}" destId="{E7E96DE5-486F-5441-AEDA-32FF250DE5E1}" srcOrd="2" destOrd="0" parTransId="{AD121F66-2826-4741-95BF-544F07868AB2}" sibTransId="{53B8B23F-590E-7742-BD48-F4448693BB51}"/>
    <dgm:cxn modelId="{D5F1D472-E087-5843-9CEC-DFB952C4904D}" srcId="{4C367C07-8DDA-4645-9AA1-3AAEAB948D09}" destId="{C053C02B-5A19-7E4D-B195-7637FB02B50B}" srcOrd="1" destOrd="0" parTransId="{E6AF4E1C-44CD-9145-BA0B-00E57BEDFD3B}" sibTransId="{2D80E1A2-34FA-D449-999F-30B9D89B0418}"/>
    <dgm:cxn modelId="{44DB4074-0B6D-F84C-8836-BD56E29711B2}" type="presOf" srcId="{C053C02B-5A19-7E4D-B195-7637FB02B50B}" destId="{19BB676A-7334-6642-9C59-8AE216A65FF1}" srcOrd="0" destOrd="0" presId="urn:microsoft.com/office/officeart/2005/8/layout/cycle2"/>
    <dgm:cxn modelId="{F3613F78-B69E-0B4E-85AC-51A4CE4D8482}" type="presOf" srcId="{2D80E1A2-34FA-D449-999F-30B9D89B0418}" destId="{BE915627-6244-5342-BE7C-37BF5E642280}" srcOrd="1" destOrd="0" presId="urn:microsoft.com/office/officeart/2005/8/layout/cycle2"/>
    <dgm:cxn modelId="{4B288D81-6C09-EF46-8B16-F965D67C9948}" type="presOf" srcId="{E7E96DE5-486F-5441-AEDA-32FF250DE5E1}" destId="{DE008969-6FA5-A441-B482-68245E14B5B5}" srcOrd="0" destOrd="0" presId="urn:microsoft.com/office/officeart/2005/8/layout/cycle2"/>
    <dgm:cxn modelId="{CF13A884-3B77-DF4C-B1D0-254141DB876E}" type="presOf" srcId="{4C367C07-8DDA-4645-9AA1-3AAEAB948D09}" destId="{3F5ADA7E-33B3-BF46-98E7-9B522BC7B41C}" srcOrd="0" destOrd="0" presId="urn:microsoft.com/office/officeart/2005/8/layout/cycle2"/>
    <dgm:cxn modelId="{FD9EB196-C4C8-6A4E-8F62-2A7E3A4D64CF}" type="presOf" srcId="{53B8B23F-590E-7742-BD48-F4448693BB51}" destId="{1F9C5C59-C023-2A42-B635-9FD62B8577C0}" srcOrd="0" destOrd="0" presId="urn:microsoft.com/office/officeart/2005/8/layout/cycle2"/>
    <dgm:cxn modelId="{98C32CC2-43E5-914E-8591-0D9FA72E9E23}" type="presOf" srcId="{74D145CD-39CA-7346-8604-5136CF8FCA77}" destId="{5476E3C4-4455-334C-AABA-8A546E546EC3}" srcOrd="0" destOrd="0" presId="urn:microsoft.com/office/officeart/2005/8/layout/cycle2"/>
    <dgm:cxn modelId="{35FCE399-4B48-DF43-9EB7-61FBCFD77BFA}" type="presParOf" srcId="{3F5ADA7E-33B3-BF46-98E7-9B522BC7B41C}" destId="{5476E3C4-4455-334C-AABA-8A546E546EC3}" srcOrd="0" destOrd="0" presId="urn:microsoft.com/office/officeart/2005/8/layout/cycle2"/>
    <dgm:cxn modelId="{14B7598E-B1CF-8C41-9C4B-46D0C0DD729D}" type="presParOf" srcId="{3F5ADA7E-33B3-BF46-98E7-9B522BC7B41C}" destId="{1A2616FA-4715-9E4A-A523-CEAD481C16F0}" srcOrd="1" destOrd="0" presId="urn:microsoft.com/office/officeart/2005/8/layout/cycle2"/>
    <dgm:cxn modelId="{F9E02985-DCAD-384D-8778-44369A18AC27}" type="presParOf" srcId="{1A2616FA-4715-9E4A-A523-CEAD481C16F0}" destId="{71CAF6E9-504E-254C-9D9C-4C64744E05D5}" srcOrd="0" destOrd="0" presId="urn:microsoft.com/office/officeart/2005/8/layout/cycle2"/>
    <dgm:cxn modelId="{348F357F-8F98-EF49-8D89-BE5A756290B5}" type="presParOf" srcId="{3F5ADA7E-33B3-BF46-98E7-9B522BC7B41C}" destId="{19BB676A-7334-6642-9C59-8AE216A65FF1}" srcOrd="2" destOrd="0" presId="urn:microsoft.com/office/officeart/2005/8/layout/cycle2"/>
    <dgm:cxn modelId="{03B5797D-9372-734F-8FE3-CF75902A6CFF}" type="presParOf" srcId="{3F5ADA7E-33B3-BF46-98E7-9B522BC7B41C}" destId="{7698EAAF-9B68-4148-8EE2-9090DABD76AA}" srcOrd="3" destOrd="0" presId="urn:microsoft.com/office/officeart/2005/8/layout/cycle2"/>
    <dgm:cxn modelId="{499FF57A-70F2-B647-B86A-9198FE76B44D}" type="presParOf" srcId="{7698EAAF-9B68-4148-8EE2-9090DABD76AA}" destId="{BE915627-6244-5342-BE7C-37BF5E642280}" srcOrd="0" destOrd="0" presId="urn:microsoft.com/office/officeart/2005/8/layout/cycle2"/>
    <dgm:cxn modelId="{AABBA692-FAC3-2F48-8609-F114696B5F67}" type="presParOf" srcId="{3F5ADA7E-33B3-BF46-98E7-9B522BC7B41C}" destId="{DE008969-6FA5-A441-B482-68245E14B5B5}" srcOrd="4" destOrd="0" presId="urn:microsoft.com/office/officeart/2005/8/layout/cycle2"/>
    <dgm:cxn modelId="{7157B92D-5C7E-3C44-BEA8-B9BA2567AA29}" type="presParOf" srcId="{3F5ADA7E-33B3-BF46-98E7-9B522BC7B41C}" destId="{1F9C5C59-C023-2A42-B635-9FD62B8577C0}" srcOrd="5" destOrd="0" presId="urn:microsoft.com/office/officeart/2005/8/layout/cycle2"/>
    <dgm:cxn modelId="{96F2DBC3-BC29-D24D-9089-539EBD08AB83}" type="presParOf" srcId="{1F9C5C59-C023-2A42-B635-9FD62B8577C0}" destId="{133C7119-3FCE-FE45-9BAA-FE423B09606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6E3C4-4455-334C-AABA-8A546E546EC3}">
      <dsp:nvSpPr>
        <dsp:cNvPr id="0" name=""/>
        <dsp:cNvSpPr/>
      </dsp:nvSpPr>
      <dsp:spPr>
        <a:xfrm>
          <a:off x="4260409" y="201"/>
          <a:ext cx="1994780" cy="19947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Sound and Movement</a:t>
          </a:r>
        </a:p>
      </dsp:txBody>
      <dsp:txXfrm>
        <a:off x="4552538" y="292330"/>
        <a:ext cx="1410522" cy="1410522"/>
      </dsp:txXfrm>
    </dsp:sp>
    <dsp:sp modelId="{1A2616FA-4715-9E4A-A523-CEAD481C16F0}">
      <dsp:nvSpPr>
        <dsp:cNvPr id="0" name=""/>
        <dsp:cNvSpPr/>
      </dsp:nvSpPr>
      <dsp:spPr>
        <a:xfrm rot="3600000">
          <a:off x="5733935" y="1945880"/>
          <a:ext cx="531413" cy="6732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5773791" y="2011495"/>
        <a:ext cx="371989" cy="403942"/>
      </dsp:txXfrm>
    </dsp:sp>
    <dsp:sp modelId="{19BB676A-7334-6642-9C59-8AE216A65FF1}">
      <dsp:nvSpPr>
        <dsp:cNvPr id="0" name=""/>
        <dsp:cNvSpPr/>
      </dsp:nvSpPr>
      <dsp:spPr>
        <a:xfrm>
          <a:off x="5759133" y="2596067"/>
          <a:ext cx="1994780" cy="19947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a:t>Free drawing and Writing</a:t>
          </a:r>
        </a:p>
      </dsp:txBody>
      <dsp:txXfrm>
        <a:off x="6051262" y="2888196"/>
        <a:ext cx="1410522" cy="1410522"/>
      </dsp:txXfrm>
    </dsp:sp>
    <dsp:sp modelId="{7698EAAF-9B68-4148-8EE2-9090DABD76AA}">
      <dsp:nvSpPr>
        <dsp:cNvPr id="0" name=""/>
        <dsp:cNvSpPr/>
      </dsp:nvSpPr>
      <dsp:spPr>
        <a:xfrm rot="10800000">
          <a:off x="5007133" y="3256838"/>
          <a:ext cx="531413" cy="6732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5166557" y="3391486"/>
        <a:ext cx="371989" cy="403942"/>
      </dsp:txXfrm>
    </dsp:sp>
    <dsp:sp modelId="{DE008969-6FA5-A441-B482-68245E14B5B5}">
      <dsp:nvSpPr>
        <dsp:cNvPr id="0" name=""/>
        <dsp:cNvSpPr/>
      </dsp:nvSpPr>
      <dsp:spPr>
        <a:xfrm>
          <a:off x="2761685" y="2596067"/>
          <a:ext cx="1994780" cy="19947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a:t>Exploring with Objects</a:t>
          </a:r>
        </a:p>
      </dsp:txBody>
      <dsp:txXfrm>
        <a:off x="3053814" y="2888196"/>
        <a:ext cx="1410522" cy="1410522"/>
      </dsp:txXfrm>
    </dsp:sp>
    <dsp:sp modelId="{1F9C5C59-C023-2A42-B635-9FD62B8577C0}">
      <dsp:nvSpPr>
        <dsp:cNvPr id="0" name=""/>
        <dsp:cNvSpPr/>
      </dsp:nvSpPr>
      <dsp:spPr>
        <a:xfrm rot="18000000">
          <a:off x="4235211" y="1971930"/>
          <a:ext cx="531413" cy="6732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4275067" y="2175611"/>
        <a:ext cx="371989" cy="40394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52EE5-4B85-E24C-9AE8-BE6585668144}" type="datetimeFigureOut">
              <a:rPr lang="en-US" smtClean="0"/>
              <a:t>7/12/23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7D9ED-FEF0-9F4E-AA52-978DA43A7E4E}" type="slidenum">
              <a:rPr lang="en-US" smtClean="0"/>
              <a:t>‹#›</a:t>
            </a:fld>
            <a:endParaRPr lang="en-US"/>
          </a:p>
        </p:txBody>
      </p:sp>
    </p:spTree>
    <p:extLst>
      <p:ext uri="{BB962C8B-B14F-4D97-AF65-F5344CB8AC3E}">
        <p14:creationId xmlns:p14="http://schemas.microsoft.com/office/powerpoint/2010/main" val="313156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d25fafc93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d25fafc93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538b0a014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538b0a014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400">
                <a:solidFill>
                  <a:schemeClr val="dk1"/>
                </a:solidFill>
              </a:rPr>
              <a:t>Combinatory poetics</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An Eco Lens on Things</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Challenged visitors to create their own object narratives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4860e96c3f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4860e96c3f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860e96c3f_0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4860e96c3f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d59d016791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d59d01679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a9eed61fb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a9eed61fb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CMUK - one slide not three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1dfe5672e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1dfe5672e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 historical, situated and material-focused take on the Earth crisis. The importance of externalising emotions about the Earth crisis, situating your own experience in relation to others, and finding solutions for the future amidst learning about the past. </a:t>
            </a:r>
            <a:endParaRPr>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1600"/>
              </a:spcBef>
              <a:spcAft>
                <a:spcPts val="0"/>
              </a:spcAft>
              <a:buNone/>
            </a:pPr>
            <a:endParaRPr sz="1000">
              <a:solidFill>
                <a:schemeClr val="dk1"/>
              </a:solidFill>
            </a:endParaRPr>
          </a:p>
          <a:p>
            <a:pPr marL="0" lvl="0" indent="0" algn="l" rtl="0">
              <a:lnSpc>
                <a:spcPct val="115000"/>
              </a:lnSpc>
              <a:spcBef>
                <a:spcPts val="1600"/>
              </a:spcBef>
              <a:spcAft>
                <a:spcPts val="0"/>
              </a:spcAft>
              <a:buClr>
                <a:schemeClr val="dk1"/>
              </a:buClr>
              <a:buSzPts val="1100"/>
              <a:buFont typeface="Arial"/>
              <a:buNone/>
            </a:pPr>
            <a:endParaRPr sz="1000">
              <a:solidFill>
                <a:schemeClr val="dk1"/>
              </a:solidFill>
            </a:endParaRPr>
          </a:p>
          <a:p>
            <a:pPr marL="0" lvl="0" indent="0" algn="l" rtl="0">
              <a:spcBef>
                <a:spcPts val="16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c73a4c9fa4_0_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c73a4c9fa4_0_3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Emergency – spectacle – role of artists </a:t>
            </a:r>
            <a:endParaRPr/>
          </a:p>
        </p:txBody>
      </p:sp>
      <p:sp>
        <p:nvSpPr>
          <p:cNvPr id="213" name="Google Shape;213;gc73a4c9fa4_0_3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538b0a014b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538b0a014b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538b0a014b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538b0a014b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[A lot of text here, just notes to remind me, not to speak through…]</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What kinds of arts learning provision are radical enough to do justice to young people in the context of the Earth crisis and their limited expectations of safe futures? How do we design arts learning experiences that are collapse-aware without shutting down creative potential? Is there an effective balance between informing learners about this complex and troubling situation and enabling generative enquiry and expressive art, while being aware of very different needs of age cohorts and individuals?  </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200">
                <a:solidFill>
                  <a:srgbClr val="666666"/>
                </a:solidFill>
              </a:rPr>
              <a:t>Don’t bracket out the Earth crisis</a:t>
            </a:r>
            <a:endParaRPr sz="1200">
              <a:solidFill>
                <a:srgbClr val="666666"/>
              </a:solidFill>
            </a:endParaRPr>
          </a:p>
          <a:p>
            <a:pPr marL="0" lvl="0" indent="0" algn="l" rtl="0">
              <a:lnSpc>
                <a:spcPct val="115000"/>
              </a:lnSpc>
              <a:spcBef>
                <a:spcPts val="400"/>
              </a:spcBef>
              <a:spcAft>
                <a:spcPts val="0"/>
              </a:spcAft>
              <a:buClr>
                <a:schemeClr val="dk1"/>
              </a:buClr>
              <a:buSzPts val="1100"/>
              <a:buFont typeface="Arial"/>
              <a:buNone/>
            </a:pPr>
            <a:r>
              <a:rPr lang="en">
                <a:solidFill>
                  <a:schemeClr val="dk1"/>
                </a:solidFill>
              </a:rPr>
              <a:t>There were strong calls for the Earth crisis to be placed front and centre in the curriculum, cultural practices and the wider media and politics. They want the crisis to be taken seriously, and treated holistically. They want its systemic root causes to be understood as the same root causes of the major ills affecting society, including the pandemic. The existential threat to future generations should drive all decision-making, and so young people should be involved in genuine ways and empowered to contribute to system change to sustain life on the planet. This means helping them to develop capacities to be adaptive system changers, by supporting generative knowledge through engaging with real situations and problems. </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200">
                <a:solidFill>
                  <a:srgbClr val="666666"/>
                </a:solidFill>
              </a:rPr>
              <a:t>Carefully design opportunities to explore it</a:t>
            </a:r>
            <a:endParaRPr sz="1200">
              <a:solidFill>
                <a:srgbClr val="666666"/>
              </a:solidFill>
            </a:endParaRPr>
          </a:p>
          <a:p>
            <a:pPr marL="0" lvl="0" indent="0" algn="l" rtl="0">
              <a:lnSpc>
                <a:spcPct val="115000"/>
              </a:lnSpc>
              <a:spcBef>
                <a:spcPts val="400"/>
              </a:spcBef>
              <a:spcAft>
                <a:spcPts val="0"/>
              </a:spcAft>
              <a:buClr>
                <a:schemeClr val="dk1"/>
              </a:buClr>
              <a:buSzPts val="1100"/>
              <a:buFont typeface="Arial"/>
              <a:buNone/>
            </a:pPr>
            <a:r>
              <a:rPr lang="en">
                <a:solidFill>
                  <a:schemeClr val="dk1"/>
                </a:solidFill>
              </a:rPr>
              <a:t>Although the Earth crisis needs to be more acknowledged, it needs to be treated in ways that feel comfortable and playful, and this points to the role of cultural organisations. The young people asked for friendly, fun and inclusive cultural spaces where sustainable behaviours and ideas were integrated and normalised. All want to see more intergenerational opportunities for shared learning, while young people also feel most comfortable with peers and near-peers.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While cultural organisations can play a key role here, schools and colleges are where CYP spend most time. There were calls for curriculum reform to put ecological capacities, Earth sciences and futures literacy across all subjects, including the Arts.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Because everyone shared the value of culture and creative practice for widening and enhancing learning, this wasn’t a major subject of debate. Barriers need to be unlocked for more cultural provision addressing the Earth crisis and nature connection, putting it more centrally in cultural policies and funders’ priorities. </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200">
                <a:solidFill>
                  <a:srgbClr val="666666"/>
                </a:solidFill>
              </a:rPr>
              <a:t>Don’t pigeonhole or burden young people </a:t>
            </a:r>
            <a:endParaRPr sz="1200">
              <a:solidFill>
                <a:srgbClr val="666666"/>
              </a:solidFill>
            </a:endParaRPr>
          </a:p>
          <a:p>
            <a:pPr marL="0" lvl="0" indent="0" algn="l" rtl="0">
              <a:lnSpc>
                <a:spcPct val="115000"/>
              </a:lnSpc>
              <a:spcBef>
                <a:spcPts val="400"/>
              </a:spcBef>
              <a:spcAft>
                <a:spcPts val="0"/>
              </a:spcAft>
              <a:buClr>
                <a:schemeClr val="dk1"/>
              </a:buClr>
              <a:buSzPts val="1100"/>
              <a:buFont typeface="Arial"/>
              <a:buNone/>
            </a:pPr>
            <a:r>
              <a:rPr lang="en">
                <a:solidFill>
                  <a:schemeClr val="dk1"/>
                </a:solidFill>
              </a:rPr>
              <a:t>Young people do not have homogenous feelings, thoughts and behaviours about the Earth crisis. Their responses vary according to age, context and capacities. Young climate activists feel very different from peers who aren’t so aware, and don’t like their generation to be pigeonholed as ‘climate warriors’, or burdened with the role of saving the planet. </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200">
                <a:solidFill>
                  <a:srgbClr val="666666"/>
                </a:solidFill>
              </a:rPr>
              <a:t>Individualism or collectivism</a:t>
            </a:r>
            <a:endParaRPr sz="1200">
              <a:solidFill>
                <a:srgbClr val="666666"/>
              </a:solidFill>
            </a:endParaRPr>
          </a:p>
          <a:p>
            <a:pPr marL="0" lvl="0" indent="0" algn="l" rtl="0">
              <a:lnSpc>
                <a:spcPct val="115000"/>
              </a:lnSpc>
              <a:spcBef>
                <a:spcPts val="400"/>
              </a:spcBef>
              <a:spcAft>
                <a:spcPts val="0"/>
              </a:spcAft>
              <a:buClr>
                <a:schemeClr val="dk1"/>
              </a:buClr>
              <a:buSzPts val="1100"/>
              <a:buFont typeface="Arial"/>
              <a:buNone/>
            </a:pPr>
            <a:r>
              <a:rPr lang="en">
                <a:solidFill>
                  <a:schemeClr val="dk1"/>
                </a:solidFill>
              </a:rPr>
              <a:t>Some felt that culture and education need to shift from individualism (e.g. ‘getting on in life’) and that more collectivism would help solve environmental problems. However, creativity has particular power in engaging people at individual and emotional level. Digital culture offers routes to making sustainable mindsets more appealing and motivating. Culture &amp; creative practice can enable individual expression and identity formation, and help young people find alternatives to consumerist addictions and towards planet-kind vocations. Culture is about both individuals and groups, connecting together: </a:t>
            </a:r>
            <a:r>
              <a:rPr lang="en" i="1">
                <a:solidFill>
                  <a:srgbClr val="222222"/>
                </a:solidFill>
              </a:rPr>
              <a:t>“Culture is important as it focuses on how we have a 'group' or cultural responsibility to act to address this crisis, this sense of unity and collective action can be useful for young people in making them feel united, rather than alone.”</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200">
                <a:solidFill>
                  <a:srgbClr val="666666"/>
                </a:solidFill>
              </a:rPr>
              <a:t>Knowledge brings confidence to speak</a:t>
            </a:r>
            <a:endParaRPr sz="1200">
              <a:solidFill>
                <a:srgbClr val="666666"/>
              </a:solidFill>
            </a:endParaRPr>
          </a:p>
          <a:p>
            <a:pPr marL="0" lvl="0" indent="0" algn="l" rtl="0">
              <a:lnSpc>
                <a:spcPct val="115000"/>
              </a:lnSpc>
              <a:spcBef>
                <a:spcPts val="400"/>
              </a:spcBef>
              <a:spcAft>
                <a:spcPts val="0"/>
              </a:spcAft>
              <a:buClr>
                <a:schemeClr val="dk1"/>
              </a:buClr>
              <a:buSzPts val="1100"/>
              <a:buFont typeface="Arial"/>
              <a:buNone/>
            </a:pPr>
            <a:r>
              <a:rPr lang="en">
                <a:solidFill>
                  <a:schemeClr val="dk1"/>
                </a:solidFill>
              </a:rPr>
              <a:t>If YP are always assumed to be too fragile to cope, this can stop adults addressing the truth and connecting them to hopeful, practical resources to make change.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YP asked for more opportunities to learn and develop skills for activism and greener livelihoods, to make their calls to action more credible and consequential. They want adults to imagine the future more as they do, as a world of profound uncertainty and possibility. They need this anticipation of ecological crisis to be integrated into how education, careers and creative practices are conceived.  </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200">
                <a:solidFill>
                  <a:srgbClr val="666666"/>
                </a:solidFill>
              </a:rPr>
              <a:t>Trauma-sensitive teaching and parenting</a:t>
            </a:r>
            <a:endParaRPr sz="1200">
              <a:solidFill>
                <a:srgbClr val="666666"/>
              </a:solidFill>
            </a:endParaRPr>
          </a:p>
          <a:p>
            <a:pPr marL="0" lvl="0" indent="0" algn="l" rtl="0">
              <a:lnSpc>
                <a:spcPct val="115000"/>
              </a:lnSpc>
              <a:spcBef>
                <a:spcPts val="400"/>
              </a:spcBef>
              <a:spcAft>
                <a:spcPts val="0"/>
              </a:spcAft>
              <a:buClr>
                <a:schemeClr val="dk1"/>
              </a:buClr>
              <a:buSzPts val="1100"/>
              <a:buFont typeface="Arial"/>
              <a:buNone/>
            </a:pPr>
            <a:r>
              <a:rPr lang="en">
                <a:solidFill>
                  <a:schemeClr val="dk1"/>
                </a:solidFill>
              </a:rPr>
              <a:t>Cultural workers and Educators &amp; parents are struggling with the enormity of the challenge, with a strong sense of injustice and inadequacy to support and educate CYP in this context. Parents are more aware of the limitations of the education system as the pandemic has thrown them into a closer relationship with it, and, with many teachers, are asking for CYP’s wellbeing to be paramount. The adults we spoke to feel almost as voiceless as young people do, because they need more skills and freedoms to address the Earth crisis and the traumas arising from it. How do they bridge the gap between supporting radical change and their own needs to maintain livelihoods and hold power?  </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200">
                <a:solidFill>
                  <a:srgbClr val="666666"/>
                </a:solidFill>
              </a:rPr>
              <a:t>Meaningful youth voice requires more profound awareness of needs </a:t>
            </a:r>
            <a:endParaRPr sz="1200">
              <a:solidFill>
                <a:srgbClr val="666666"/>
              </a:solidFill>
            </a:endParaRPr>
          </a:p>
          <a:p>
            <a:pPr marL="0" lvl="0" indent="0" algn="l" rtl="0">
              <a:lnSpc>
                <a:spcPct val="115000"/>
              </a:lnSpc>
              <a:spcBef>
                <a:spcPts val="400"/>
              </a:spcBef>
              <a:spcAft>
                <a:spcPts val="0"/>
              </a:spcAft>
              <a:buClr>
                <a:schemeClr val="dk1"/>
              </a:buClr>
              <a:buSzPts val="1100"/>
              <a:buFont typeface="Arial"/>
              <a:buNone/>
            </a:pPr>
            <a:r>
              <a:rPr lang="en">
                <a:solidFill>
                  <a:schemeClr val="dk1"/>
                </a:solidFill>
              </a:rPr>
              <a:t>Cultural programmes and creative education can offer more freedom and platform for youth voice than other areas (e.g. science or sport). If the framing and recruitment of youth panels is based on limited assumptions of young people’s interests such as digital technology, and on limited remits such as growing youth audiences for culture, opportunities for catalysing change and tackling injustice will be limited too.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Youth voice can be diminished through poorly designed cultural practice that treats Earth crisis issues superficially, without clarity or without commitment.  </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200">
                <a:solidFill>
                  <a:srgbClr val="666666"/>
                </a:solidFill>
              </a:rPr>
              <a:t>Sustainable cultural learning is intersectional and ecological </a:t>
            </a:r>
            <a:endParaRPr sz="1200">
              <a:solidFill>
                <a:srgbClr val="666666"/>
              </a:solidFill>
            </a:endParaRPr>
          </a:p>
          <a:p>
            <a:pPr marL="0" lvl="0" indent="0" algn="l" rtl="0">
              <a:lnSpc>
                <a:spcPct val="115000"/>
              </a:lnSpc>
              <a:spcBef>
                <a:spcPts val="400"/>
              </a:spcBef>
              <a:spcAft>
                <a:spcPts val="0"/>
              </a:spcAft>
              <a:buClr>
                <a:schemeClr val="dk1"/>
              </a:buClr>
              <a:buSzPts val="1100"/>
              <a:buFont typeface="Arial"/>
              <a:buNone/>
            </a:pPr>
            <a:r>
              <a:rPr lang="en">
                <a:solidFill>
                  <a:schemeClr val="dk1"/>
                </a:solidFill>
              </a:rPr>
              <a:t>All groups wanted best practice to be promoted and funded, which meets human and environmental needs in intersectional and ecocentric ways. If youth leadership on this is supported, it is likely to arise from motivations for justice, and an awareness of how racism, inequality and environmental harm intersect.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 common theme across all groups was nature connection and green place-shaping as a positive route to imagining and building a thrivable future. Culture &amp; creative practice has a key role to play in</a:t>
            </a:r>
            <a:r>
              <a:rPr lang="en" i="1">
                <a:solidFill>
                  <a:schemeClr val="dk1"/>
                </a:solidFill>
              </a:rPr>
              <a:t> “the framing of that imagination through our relationship with nature. The ecological stories contained in any place is something that culture can richly pursue on a local scale and a grander scale.”</a:t>
            </a:r>
            <a:endParaRPr i="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4860e96c3f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4860e96c3f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Enabling agency &amp; mental wellbeing by facing emotion about the challenges, and exploring what we can do.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4860e96c3f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4860e96c3f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ED3FE-BA5F-7EEB-A40A-D615C63C59B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EEAD4F7-CE4F-A204-E9EE-36000443CF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0C53479-888D-759F-3426-46338AA3F5B8}"/>
              </a:ext>
            </a:extLst>
          </p:cNvPr>
          <p:cNvSpPr>
            <a:spLocks noGrp="1"/>
          </p:cNvSpPr>
          <p:nvPr>
            <p:ph type="dt" sz="half" idx="10"/>
          </p:nvPr>
        </p:nvSpPr>
        <p:spPr/>
        <p:txBody>
          <a:bodyPr/>
          <a:lstStyle/>
          <a:p>
            <a:fld id="{358B1CEC-E70D-894C-AB29-E2D9E9261E1D}" type="datetimeFigureOut">
              <a:rPr lang="en-US" smtClean="0"/>
              <a:t>7/12/23</a:t>
            </a:fld>
            <a:endParaRPr lang="en-US"/>
          </a:p>
        </p:txBody>
      </p:sp>
      <p:sp>
        <p:nvSpPr>
          <p:cNvPr id="5" name="Footer Placeholder 4">
            <a:extLst>
              <a:ext uri="{FF2B5EF4-FFF2-40B4-BE49-F238E27FC236}">
                <a16:creationId xmlns:a16="http://schemas.microsoft.com/office/drawing/2014/main" id="{2B2CFB89-09A8-95DC-FF12-4C7449045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BB60D6-B4C3-B6BA-E16E-555E3E9C3003}"/>
              </a:ext>
            </a:extLst>
          </p:cNvPr>
          <p:cNvSpPr>
            <a:spLocks noGrp="1"/>
          </p:cNvSpPr>
          <p:nvPr>
            <p:ph type="sldNum" sz="quarter" idx="12"/>
          </p:nvPr>
        </p:nvSpPr>
        <p:spPr/>
        <p:txBody>
          <a:bodyPr/>
          <a:lstStyle/>
          <a:p>
            <a:fld id="{691C7CE6-0E8D-5248-879A-14C533A3874C}" type="slidenum">
              <a:rPr lang="en-US" smtClean="0"/>
              <a:t>‹#›</a:t>
            </a:fld>
            <a:endParaRPr lang="en-US"/>
          </a:p>
        </p:txBody>
      </p:sp>
    </p:spTree>
    <p:extLst>
      <p:ext uri="{BB962C8B-B14F-4D97-AF65-F5344CB8AC3E}">
        <p14:creationId xmlns:p14="http://schemas.microsoft.com/office/powerpoint/2010/main" val="2829545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3DB2E-59A8-CD94-ECB7-3F56F9180B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CE4A1AD-F1E9-BE5B-64DF-F21FDA0FF2A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93BDD33-DB8D-C2D5-C462-898E68BFC0D3}"/>
              </a:ext>
            </a:extLst>
          </p:cNvPr>
          <p:cNvSpPr>
            <a:spLocks noGrp="1"/>
          </p:cNvSpPr>
          <p:nvPr>
            <p:ph type="dt" sz="half" idx="10"/>
          </p:nvPr>
        </p:nvSpPr>
        <p:spPr/>
        <p:txBody>
          <a:bodyPr/>
          <a:lstStyle/>
          <a:p>
            <a:fld id="{358B1CEC-E70D-894C-AB29-E2D9E9261E1D}" type="datetimeFigureOut">
              <a:rPr lang="en-US" smtClean="0"/>
              <a:t>7/12/23</a:t>
            </a:fld>
            <a:endParaRPr lang="en-US"/>
          </a:p>
        </p:txBody>
      </p:sp>
      <p:sp>
        <p:nvSpPr>
          <p:cNvPr id="5" name="Footer Placeholder 4">
            <a:extLst>
              <a:ext uri="{FF2B5EF4-FFF2-40B4-BE49-F238E27FC236}">
                <a16:creationId xmlns:a16="http://schemas.microsoft.com/office/drawing/2014/main" id="{C1EE627F-CD6E-9935-CF0D-68C59C8B7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9C0C2-F18C-0077-A0BE-994F8340BB5E}"/>
              </a:ext>
            </a:extLst>
          </p:cNvPr>
          <p:cNvSpPr>
            <a:spLocks noGrp="1"/>
          </p:cNvSpPr>
          <p:nvPr>
            <p:ph type="sldNum" sz="quarter" idx="12"/>
          </p:nvPr>
        </p:nvSpPr>
        <p:spPr/>
        <p:txBody>
          <a:bodyPr/>
          <a:lstStyle/>
          <a:p>
            <a:fld id="{691C7CE6-0E8D-5248-879A-14C533A3874C}" type="slidenum">
              <a:rPr lang="en-US" smtClean="0"/>
              <a:t>‹#›</a:t>
            </a:fld>
            <a:endParaRPr lang="en-US"/>
          </a:p>
        </p:txBody>
      </p:sp>
    </p:spTree>
    <p:extLst>
      <p:ext uri="{BB962C8B-B14F-4D97-AF65-F5344CB8AC3E}">
        <p14:creationId xmlns:p14="http://schemas.microsoft.com/office/powerpoint/2010/main" val="1474953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9A21EA-843B-E87B-1577-0B3AA69F0F5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D791EC0-C03D-7E04-A50A-0C1D6CBA5B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058DBE-8952-37A7-645B-984303EC29F3}"/>
              </a:ext>
            </a:extLst>
          </p:cNvPr>
          <p:cNvSpPr>
            <a:spLocks noGrp="1"/>
          </p:cNvSpPr>
          <p:nvPr>
            <p:ph type="dt" sz="half" idx="10"/>
          </p:nvPr>
        </p:nvSpPr>
        <p:spPr/>
        <p:txBody>
          <a:bodyPr/>
          <a:lstStyle/>
          <a:p>
            <a:fld id="{358B1CEC-E70D-894C-AB29-E2D9E9261E1D}" type="datetimeFigureOut">
              <a:rPr lang="en-US" smtClean="0"/>
              <a:t>7/12/23</a:t>
            </a:fld>
            <a:endParaRPr lang="en-US"/>
          </a:p>
        </p:txBody>
      </p:sp>
      <p:sp>
        <p:nvSpPr>
          <p:cNvPr id="5" name="Footer Placeholder 4">
            <a:extLst>
              <a:ext uri="{FF2B5EF4-FFF2-40B4-BE49-F238E27FC236}">
                <a16:creationId xmlns:a16="http://schemas.microsoft.com/office/drawing/2014/main" id="{C07ED8B2-D946-FD34-51E1-E326607A0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DF775-EFC0-A754-A6A9-F05694F5FB12}"/>
              </a:ext>
            </a:extLst>
          </p:cNvPr>
          <p:cNvSpPr>
            <a:spLocks noGrp="1"/>
          </p:cNvSpPr>
          <p:nvPr>
            <p:ph type="sldNum" sz="quarter" idx="12"/>
          </p:nvPr>
        </p:nvSpPr>
        <p:spPr/>
        <p:txBody>
          <a:bodyPr/>
          <a:lstStyle/>
          <a:p>
            <a:fld id="{691C7CE6-0E8D-5248-879A-14C533A3874C}" type="slidenum">
              <a:rPr lang="en-US" smtClean="0"/>
              <a:t>‹#›</a:t>
            </a:fld>
            <a:endParaRPr lang="en-US"/>
          </a:p>
        </p:txBody>
      </p:sp>
    </p:spTree>
    <p:extLst>
      <p:ext uri="{BB962C8B-B14F-4D97-AF65-F5344CB8AC3E}">
        <p14:creationId xmlns:p14="http://schemas.microsoft.com/office/powerpoint/2010/main" val="3223308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321391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7B6B8-AE6E-F323-CF6C-9B9FEC17F5D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2311FDD-5953-1493-B7BF-821B53FA2AF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AF448B-17AC-BDCE-1674-63B81DD878B5}"/>
              </a:ext>
            </a:extLst>
          </p:cNvPr>
          <p:cNvSpPr>
            <a:spLocks noGrp="1"/>
          </p:cNvSpPr>
          <p:nvPr>
            <p:ph type="dt" sz="half" idx="10"/>
          </p:nvPr>
        </p:nvSpPr>
        <p:spPr/>
        <p:txBody>
          <a:bodyPr/>
          <a:lstStyle/>
          <a:p>
            <a:fld id="{358B1CEC-E70D-894C-AB29-E2D9E9261E1D}" type="datetimeFigureOut">
              <a:rPr lang="en-US" smtClean="0"/>
              <a:t>7/12/23</a:t>
            </a:fld>
            <a:endParaRPr lang="en-US"/>
          </a:p>
        </p:txBody>
      </p:sp>
      <p:sp>
        <p:nvSpPr>
          <p:cNvPr id="5" name="Footer Placeholder 4">
            <a:extLst>
              <a:ext uri="{FF2B5EF4-FFF2-40B4-BE49-F238E27FC236}">
                <a16:creationId xmlns:a16="http://schemas.microsoft.com/office/drawing/2014/main" id="{EA9A87E5-DADE-80A6-9B17-98B3FDA58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E3C9-4E64-0E13-EBBE-5CF79331B0BA}"/>
              </a:ext>
            </a:extLst>
          </p:cNvPr>
          <p:cNvSpPr>
            <a:spLocks noGrp="1"/>
          </p:cNvSpPr>
          <p:nvPr>
            <p:ph type="sldNum" sz="quarter" idx="12"/>
          </p:nvPr>
        </p:nvSpPr>
        <p:spPr/>
        <p:txBody>
          <a:bodyPr/>
          <a:lstStyle/>
          <a:p>
            <a:fld id="{691C7CE6-0E8D-5248-879A-14C533A3874C}" type="slidenum">
              <a:rPr lang="en-US" smtClean="0"/>
              <a:t>‹#›</a:t>
            </a:fld>
            <a:endParaRPr lang="en-US"/>
          </a:p>
        </p:txBody>
      </p:sp>
    </p:spTree>
    <p:extLst>
      <p:ext uri="{BB962C8B-B14F-4D97-AF65-F5344CB8AC3E}">
        <p14:creationId xmlns:p14="http://schemas.microsoft.com/office/powerpoint/2010/main" val="1162491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E218E-3319-D43E-AD06-5FBFF923B97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3DDB7DE-8D58-2EE1-145C-7C77C61AAE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F4DA43C-BA8E-5458-B8A7-4FA9FAA0208B}"/>
              </a:ext>
            </a:extLst>
          </p:cNvPr>
          <p:cNvSpPr>
            <a:spLocks noGrp="1"/>
          </p:cNvSpPr>
          <p:nvPr>
            <p:ph type="dt" sz="half" idx="10"/>
          </p:nvPr>
        </p:nvSpPr>
        <p:spPr/>
        <p:txBody>
          <a:bodyPr/>
          <a:lstStyle/>
          <a:p>
            <a:fld id="{358B1CEC-E70D-894C-AB29-E2D9E9261E1D}" type="datetimeFigureOut">
              <a:rPr lang="en-US" smtClean="0"/>
              <a:t>7/12/23</a:t>
            </a:fld>
            <a:endParaRPr lang="en-US"/>
          </a:p>
        </p:txBody>
      </p:sp>
      <p:sp>
        <p:nvSpPr>
          <p:cNvPr id="5" name="Footer Placeholder 4">
            <a:extLst>
              <a:ext uri="{FF2B5EF4-FFF2-40B4-BE49-F238E27FC236}">
                <a16:creationId xmlns:a16="http://schemas.microsoft.com/office/drawing/2014/main" id="{64AC8B1F-6FC7-86CB-1DD6-06C38A0A0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97EB9-FCFE-E34E-47D8-B66C9024088F}"/>
              </a:ext>
            </a:extLst>
          </p:cNvPr>
          <p:cNvSpPr>
            <a:spLocks noGrp="1"/>
          </p:cNvSpPr>
          <p:nvPr>
            <p:ph type="sldNum" sz="quarter" idx="12"/>
          </p:nvPr>
        </p:nvSpPr>
        <p:spPr/>
        <p:txBody>
          <a:bodyPr/>
          <a:lstStyle/>
          <a:p>
            <a:fld id="{691C7CE6-0E8D-5248-879A-14C533A3874C}" type="slidenum">
              <a:rPr lang="en-US" smtClean="0"/>
              <a:t>‹#›</a:t>
            </a:fld>
            <a:endParaRPr lang="en-US"/>
          </a:p>
        </p:txBody>
      </p:sp>
    </p:spTree>
    <p:extLst>
      <p:ext uri="{BB962C8B-B14F-4D97-AF65-F5344CB8AC3E}">
        <p14:creationId xmlns:p14="http://schemas.microsoft.com/office/powerpoint/2010/main" val="1041176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627F5-272A-3600-6309-58403B9F510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089AA83-5A3C-7B43-D51E-3A1533F59C1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AF99E0D-D73B-3E53-67FD-CE6BBCCCC18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74F4AD2-DE90-EFEA-1931-8F6DEABADFCC}"/>
              </a:ext>
            </a:extLst>
          </p:cNvPr>
          <p:cNvSpPr>
            <a:spLocks noGrp="1"/>
          </p:cNvSpPr>
          <p:nvPr>
            <p:ph type="dt" sz="half" idx="10"/>
          </p:nvPr>
        </p:nvSpPr>
        <p:spPr/>
        <p:txBody>
          <a:bodyPr/>
          <a:lstStyle/>
          <a:p>
            <a:fld id="{358B1CEC-E70D-894C-AB29-E2D9E9261E1D}" type="datetimeFigureOut">
              <a:rPr lang="en-US" smtClean="0"/>
              <a:t>7/12/23</a:t>
            </a:fld>
            <a:endParaRPr lang="en-US"/>
          </a:p>
        </p:txBody>
      </p:sp>
      <p:sp>
        <p:nvSpPr>
          <p:cNvPr id="6" name="Footer Placeholder 5">
            <a:extLst>
              <a:ext uri="{FF2B5EF4-FFF2-40B4-BE49-F238E27FC236}">
                <a16:creationId xmlns:a16="http://schemas.microsoft.com/office/drawing/2014/main" id="{0C65F9E4-CB59-053A-FC0A-2F498EA38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527BEE-6B5F-D59E-C1B6-02A33B4D05CE}"/>
              </a:ext>
            </a:extLst>
          </p:cNvPr>
          <p:cNvSpPr>
            <a:spLocks noGrp="1"/>
          </p:cNvSpPr>
          <p:nvPr>
            <p:ph type="sldNum" sz="quarter" idx="12"/>
          </p:nvPr>
        </p:nvSpPr>
        <p:spPr/>
        <p:txBody>
          <a:bodyPr/>
          <a:lstStyle/>
          <a:p>
            <a:fld id="{691C7CE6-0E8D-5248-879A-14C533A3874C}" type="slidenum">
              <a:rPr lang="en-US" smtClean="0"/>
              <a:t>‹#›</a:t>
            </a:fld>
            <a:endParaRPr lang="en-US"/>
          </a:p>
        </p:txBody>
      </p:sp>
    </p:spTree>
    <p:extLst>
      <p:ext uri="{BB962C8B-B14F-4D97-AF65-F5344CB8AC3E}">
        <p14:creationId xmlns:p14="http://schemas.microsoft.com/office/powerpoint/2010/main" val="2446121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6D999-EA9B-B6D5-4D8C-DAF1C7A024E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1BF1B5C-F645-BDFF-D79F-FA4403C8C6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437A4A8-C048-7986-4585-03440D31021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8311B7B-1521-6EE3-C47E-A0F666B321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52B310B-391A-3C24-F6C4-F952ED986F7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A61BC72-6FEF-2EAC-0234-088E4582DFE6}"/>
              </a:ext>
            </a:extLst>
          </p:cNvPr>
          <p:cNvSpPr>
            <a:spLocks noGrp="1"/>
          </p:cNvSpPr>
          <p:nvPr>
            <p:ph type="dt" sz="half" idx="10"/>
          </p:nvPr>
        </p:nvSpPr>
        <p:spPr/>
        <p:txBody>
          <a:bodyPr/>
          <a:lstStyle/>
          <a:p>
            <a:fld id="{358B1CEC-E70D-894C-AB29-E2D9E9261E1D}" type="datetimeFigureOut">
              <a:rPr lang="en-US" smtClean="0"/>
              <a:t>7/12/23</a:t>
            </a:fld>
            <a:endParaRPr lang="en-US"/>
          </a:p>
        </p:txBody>
      </p:sp>
      <p:sp>
        <p:nvSpPr>
          <p:cNvPr id="8" name="Footer Placeholder 7">
            <a:extLst>
              <a:ext uri="{FF2B5EF4-FFF2-40B4-BE49-F238E27FC236}">
                <a16:creationId xmlns:a16="http://schemas.microsoft.com/office/drawing/2014/main" id="{A035E57D-5B69-31E1-B0D6-6970F925E3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3C01FC-952A-C373-684D-5FDCD33F8814}"/>
              </a:ext>
            </a:extLst>
          </p:cNvPr>
          <p:cNvSpPr>
            <a:spLocks noGrp="1"/>
          </p:cNvSpPr>
          <p:nvPr>
            <p:ph type="sldNum" sz="quarter" idx="12"/>
          </p:nvPr>
        </p:nvSpPr>
        <p:spPr/>
        <p:txBody>
          <a:bodyPr/>
          <a:lstStyle/>
          <a:p>
            <a:fld id="{691C7CE6-0E8D-5248-879A-14C533A3874C}" type="slidenum">
              <a:rPr lang="en-US" smtClean="0"/>
              <a:t>‹#›</a:t>
            </a:fld>
            <a:endParaRPr lang="en-US"/>
          </a:p>
        </p:txBody>
      </p:sp>
    </p:spTree>
    <p:extLst>
      <p:ext uri="{BB962C8B-B14F-4D97-AF65-F5344CB8AC3E}">
        <p14:creationId xmlns:p14="http://schemas.microsoft.com/office/powerpoint/2010/main" val="3073392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8F7F8-5C54-5AD3-D487-D0DA8D590DC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539766D-84A7-D89E-A440-804874C1BCF8}"/>
              </a:ext>
            </a:extLst>
          </p:cNvPr>
          <p:cNvSpPr>
            <a:spLocks noGrp="1"/>
          </p:cNvSpPr>
          <p:nvPr>
            <p:ph type="dt" sz="half" idx="10"/>
          </p:nvPr>
        </p:nvSpPr>
        <p:spPr/>
        <p:txBody>
          <a:bodyPr/>
          <a:lstStyle/>
          <a:p>
            <a:fld id="{358B1CEC-E70D-894C-AB29-E2D9E9261E1D}" type="datetimeFigureOut">
              <a:rPr lang="en-US" smtClean="0"/>
              <a:t>7/12/23</a:t>
            </a:fld>
            <a:endParaRPr lang="en-US"/>
          </a:p>
        </p:txBody>
      </p:sp>
      <p:sp>
        <p:nvSpPr>
          <p:cNvPr id="4" name="Footer Placeholder 3">
            <a:extLst>
              <a:ext uri="{FF2B5EF4-FFF2-40B4-BE49-F238E27FC236}">
                <a16:creationId xmlns:a16="http://schemas.microsoft.com/office/drawing/2014/main" id="{5BE62B74-13D6-35D1-D981-6410AB2AFC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D1A3EC-8F50-1121-A090-53B086DF8196}"/>
              </a:ext>
            </a:extLst>
          </p:cNvPr>
          <p:cNvSpPr>
            <a:spLocks noGrp="1"/>
          </p:cNvSpPr>
          <p:nvPr>
            <p:ph type="sldNum" sz="quarter" idx="12"/>
          </p:nvPr>
        </p:nvSpPr>
        <p:spPr/>
        <p:txBody>
          <a:bodyPr/>
          <a:lstStyle/>
          <a:p>
            <a:fld id="{691C7CE6-0E8D-5248-879A-14C533A3874C}" type="slidenum">
              <a:rPr lang="en-US" smtClean="0"/>
              <a:t>‹#›</a:t>
            </a:fld>
            <a:endParaRPr lang="en-US"/>
          </a:p>
        </p:txBody>
      </p:sp>
    </p:spTree>
    <p:extLst>
      <p:ext uri="{BB962C8B-B14F-4D97-AF65-F5344CB8AC3E}">
        <p14:creationId xmlns:p14="http://schemas.microsoft.com/office/powerpoint/2010/main" val="1975755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AA65CB-3ECC-0693-D788-A619A6B1068F}"/>
              </a:ext>
            </a:extLst>
          </p:cNvPr>
          <p:cNvSpPr>
            <a:spLocks noGrp="1"/>
          </p:cNvSpPr>
          <p:nvPr>
            <p:ph type="dt" sz="half" idx="10"/>
          </p:nvPr>
        </p:nvSpPr>
        <p:spPr/>
        <p:txBody>
          <a:bodyPr/>
          <a:lstStyle/>
          <a:p>
            <a:fld id="{358B1CEC-E70D-894C-AB29-E2D9E9261E1D}" type="datetimeFigureOut">
              <a:rPr lang="en-US" smtClean="0"/>
              <a:t>7/12/23</a:t>
            </a:fld>
            <a:endParaRPr lang="en-US"/>
          </a:p>
        </p:txBody>
      </p:sp>
      <p:sp>
        <p:nvSpPr>
          <p:cNvPr id="3" name="Footer Placeholder 2">
            <a:extLst>
              <a:ext uri="{FF2B5EF4-FFF2-40B4-BE49-F238E27FC236}">
                <a16:creationId xmlns:a16="http://schemas.microsoft.com/office/drawing/2014/main" id="{46297A64-C25E-2800-DF14-E919016022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15042C-2030-F693-80CF-380DC2DDFDD2}"/>
              </a:ext>
            </a:extLst>
          </p:cNvPr>
          <p:cNvSpPr>
            <a:spLocks noGrp="1"/>
          </p:cNvSpPr>
          <p:nvPr>
            <p:ph type="sldNum" sz="quarter" idx="12"/>
          </p:nvPr>
        </p:nvSpPr>
        <p:spPr/>
        <p:txBody>
          <a:bodyPr/>
          <a:lstStyle/>
          <a:p>
            <a:fld id="{691C7CE6-0E8D-5248-879A-14C533A3874C}" type="slidenum">
              <a:rPr lang="en-US" smtClean="0"/>
              <a:t>‹#›</a:t>
            </a:fld>
            <a:endParaRPr lang="en-US"/>
          </a:p>
        </p:txBody>
      </p:sp>
    </p:spTree>
    <p:extLst>
      <p:ext uri="{BB962C8B-B14F-4D97-AF65-F5344CB8AC3E}">
        <p14:creationId xmlns:p14="http://schemas.microsoft.com/office/powerpoint/2010/main" val="2240597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854C5-3B7C-7099-843D-9E60C1B971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EF62335-EF11-3E04-1CD6-2FFB99E364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ABB2914-A17A-3D46-00A8-B39E96A3CB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A01D40-847E-8F22-F677-0FEFE5DFB8CE}"/>
              </a:ext>
            </a:extLst>
          </p:cNvPr>
          <p:cNvSpPr>
            <a:spLocks noGrp="1"/>
          </p:cNvSpPr>
          <p:nvPr>
            <p:ph type="dt" sz="half" idx="10"/>
          </p:nvPr>
        </p:nvSpPr>
        <p:spPr/>
        <p:txBody>
          <a:bodyPr/>
          <a:lstStyle/>
          <a:p>
            <a:fld id="{358B1CEC-E70D-894C-AB29-E2D9E9261E1D}" type="datetimeFigureOut">
              <a:rPr lang="en-US" smtClean="0"/>
              <a:t>7/12/23</a:t>
            </a:fld>
            <a:endParaRPr lang="en-US"/>
          </a:p>
        </p:txBody>
      </p:sp>
      <p:sp>
        <p:nvSpPr>
          <p:cNvPr id="6" name="Footer Placeholder 5">
            <a:extLst>
              <a:ext uri="{FF2B5EF4-FFF2-40B4-BE49-F238E27FC236}">
                <a16:creationId xmlns:a16="http://schemas.microsoft.com/office/drawing/2014/main" id="{5DA9C47E-CAE3-B181-9F29-092223DB8B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5B99EA-D134-6BFF-6EB0-F7450B91015B}"/>
              </a:ext>
            </a:extLst>
          </p:cNvPr>
          <p:cNvSpPr>
            <a:spLocks noGrp="1"/>
          </p:cNvSpPr>
          <p:nvPr>
            <p:ph type="sldNum" sz="quarter" idx="12"/>
          </p:nvPr>
        </p:nvSpPr>
        <p:spPr/>
        <p:txBody>
          <a:bodyPr/>
          <a:lstStyle/>
          <a:p>
            <a:fld id="{691C7CE6-0E8D-5248-879A-14C533A3874C}" type="slidenum">
              <a:rPr lang="en-US" smtClean="0"/>
              <a:t>‹#›</a:t>
            </a:fld>
            <a:endParaRPr lang="en-US"/>
          </a:p>
        </p:txBody>
      </p:sp>
    </p:spTree>
    <p:extLst>
      <p:ext uri="{BB962C8B-B14F-4D97-AF65-F5344CB8AC3E}">
        <p14:creationId xmlns:p14="http://schemas.microsoft.com/office/powerpoint/2010/main" val="3455227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BF16A-D25E-4309-E8FA-76C3B4A598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7C5AEFA-44CD-3778-9DF3-4DF33D72F5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A5FCEA-9D09-8BF2-91D6-0BC6F12765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D9F221-48D9-1540-5B54-6BFEF81610F6}"/>
              </a:ext>
            </a:extLst>
          </p:cNvPr>
          <p:cNvSpPr>
            <a:spLocks noGrp="1"/>
          </p:cNvSpPr>
          <p:nvPr>
            <p:ph type="dt" sz="half" idx="10"/>
          </p:nvPr>
        </p:nvSpPr>
        <p:spPr/>
        <p:txBody>
          <a:bodyPr/>
          <a:lstStyle/>
          <a:p>
            <a:fld id="{358B1CEC-E70D-894C-AB29-E2D9E9261E1D}" type="datetimeFigureOut">
              <a:rPr lang="en-US" smtClean="0"/>
              <a:t>7/12/23</a:t>
            </a:fld>
            <a:endParaRPr lang="en-US"/>
          </a:p>
        </p:txBody>
      </p:sp>
      <p:sp>
        <p:nvSpPr>
          <p:cNvPr id="6" name="Footer Placeholder 5">
            <a:extLst>
              <a:ext uri="{FF2B5EF4-FFF2-40B4-BE49-F238E27FC236}">
                <a16:creationId xmlns:a16="http://schemas.microsoft.com/office/drawing/2014/main" id="{8BA97A69-C227-5672-0A6E-4DD8482E2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4CC766-DEE1-0CB6-4F08-66BBF3192B0F}"/>
              </a:ext>
            </a:extLst>
          </p:cNvPr>
          <p:cNvSpPr>
            <a:spLocks noGrp="1"/>
          </p:cNvSpPr>
          <p:nvPr>
            <p:ph type="sldNum" sz="quarter" idx="12"/>
          </p:nvPr>
        </p:nvSpPr>
        <p:spPr/>
        <p:txBody>
          <a:bodyPr/>
          <a:lstStyle/>
          <a:p>
            <a:fld id="{691C7CE6-0E8D-5248-879A-14C533A3874C}" type="slidenum">
              <a:rPr lang="en-US" smtClean="0"/>
              <a:t>‹#›</a:t>
            </a:fld>
            <a:endParaRPr lang="en-US"/>
          </a:p>
        </p:txBody>
      </p:sp>
    </p:spTree>
    <p:extLst>
      <p:ext uri="{BB962C8B-B14F-4D97-AF65-F5344CB8AC3E}">
        <p14:creationId xmlns:p14="http://schemas.microsoft.com/office/powerpoint/2010/main" val="929220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4DC10-B585-1BB9-B7F4-3E55436A1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09F491B-419F-8C2B-E831-67F8BFCB9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38B2CB5-FE74-FAF5-F8C8-0BD769D18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8B1CEC-E70D-894C-AB29-E2D9E9261E1D}" type="datetimeFigureOut">
              <a:rPr lang="en-US" smtClean="0"/>
              <a:t>7/12/23</a:t>
            </a:fld>
            <a:endParaRPr lang="en-US"/>
          </a:p>
        </p:txBody>
      </p:sp>
      <p:sp>
        <p:nvSpPr>
          <p:cNvPr id="5" name="Footer Placeholder 4">
            <a:extLst>
              <a:ext uri="{FF2B5EF4-FFF2-40B4-BE49-F238E27FC236}">
                <a16:creationId xmlns:a16="http://schemas.microsoft.com/office/drawing/2014/main" id="{9DCE69BB-907F-2C0D-6AD7-A1E9E1B40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4992E7-45B6-6C28-1DBA-6073840C42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C7CE6-0E8D-5248-879A-14C533A3874C}" type="slidenum">
              <a:rPr lang="en-US" smtClean="0"/>
              <a:t>‹#›</a:t>
            </a:fld>
            <a:endParaRPr lang="en-US"/>
          </a:p>
        </p:txBody>
      </p:sp>
    </p:spTree>
    <p:extLst>
      <p:ext uri="{BB962C8B-B14F-4D97-AF65-F5344CB8AC3E}">
        <p14:creationId xmlns:p14="http://schemas.microsoft.com/office/powerpoint/2010/main" val="5577577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ecoartslearning.net/"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hyperlink" Target="http://bridgetmckenzie.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hyperlink" Target="https://imaginefutures.ne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6.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ld.ac.uk/cal/" TargetMode="External"/><Relationship Id="rId7" Type="http://schemas.openxmlformats.org/officeDocument/2006/relationships/hyperlink" Target="http://bridgetmckenzie.uk/" TargetMode="External"/><Relationship Id="rId2" Type="http://schemas.openxmlformats.org/officeDocument/2006/relationships/hyperlink" Target="https://www.ecoartslearning.net/" TargetMode="External"/><Relationship Id="rId1" Type="http://schemas.openxmlformats.org/officeDocument/2006/relationships/slideLayout" Target="../slideLayouts/slideLayout2.xml"/><Relationship Id="rId6" Type="http://schemas.openxmlformats.org/officeDocument/2006/relationships/hyperlink" Target="https://anewdirection.org.uk/research/listening-projects" TargetMode="External"/><Relationship Id="rId5" Type="http://schemas.openxmlformats.org/officeDocument/2006/relationships/hyperlink" Target="https://imaginefutures.net/" TargetMode="External"/><Relationship Id="rId4" Type="http://schemas.openxmlformats.org/officeDocument/2006/relationships/hyperlink" Target="http://climatemuseumuk.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73C5-DBFA-70E7-0049-CF160D805533}"/>
              </a:ext>
            </a:extLst>
          </p:cNvPr>
          <p:cNvSpPr>
            <a:spLocks noGrp="1"/>
          </p:cNvSpPr>
          <p:nvPr>
            <p:ph type="ctrTitle"/>
          </p:nvPr>
        </p:nvSpPr>
        <p:spPr>
          <a:xfrm>
            <a:off x="1407341" y="336550"/>
            <a:ext cx="9144000" cy="2387600"/>
          </a:xfrm>
        </p:spPr>
        <p:txBody>
          <a:bodyPr>
            <a:normAutofit fontScale="90000"/>
          </a:bodyPr>
          <a:lstStyle/>
          <a:p>
            <a:pPr algn="l"/>
            <a:r>
              <a:rPr lang="en-US" dirty="0"/>
              <a:t>Participatory Arts Methods </a:t>
            </a:r>
            <a:r>
              <a:rPr lang="en-US"/>
              <a:t>for Engaging Young </a:t>
            </a:r>
            <a:r>
              <a:rPr lang="en-US" dirty="0"/>
              <a:t>P</a:t>
            </a:r>
            <a:r>
              <a:rPr lang="en-US"/>
              <a:t>eople </a:t>
            </a:r>
            <a:r>
              <a:rPr lang="en-US" dirty="0"/>
              <a:t>in Climate Research</a:t>
            </a:r>
          </a:p>
        </p:txBody>
      </p:sp>
      <p:sp>
        <p:nvSpPr>
          <p:cNvPr id="3" name="Subtitle 2">
            <a:extLst>
              <a:ext uri="{FF2B5EF4-FFF2-40B4-BE49-F238E27FC236}">
                <a16:creationId xmlns:a16="http://schemas.microsoft.com/office/drawing/2014/main" id="{4B414E15-9A34-DD2A-9EBC-D196B49E1B08}"/>
              </a:ext>
            </a:extLst>
          </p:cNvPr>
          <p:cNvSpPr>
            <a:spLocks noGrp="1"/>
          </p:cNvSpPr>
          <p:nvPr>
            <p:ph type="subTitle" idx="1"/>
          </p:nvPr>
        </p:nvSpPr>
        <p:spPr>
          <a:xfrm>
            <a:off x="1407341" y="3061494"/>
            <a:ext cx="11501436" cy="1655762"/>
          </a:xfrm>
        </p:spPr>
        <p:txBody>
          <a:bodyPr>
            <a:normAutofit/>
          </a:bodyPr>
          <a:lstStyle/>
          <a:p>
            <a:pPr algn="l"/>
            <a:r>
              <a:rPr lang="en-US" sz="2400" dirty="0"/>
              <a:t>Dr. Miranda Matthews, Bridget McKenzie</a:t>
            </a:r>
            <a:r>
              <a:rPr lang="en-US" dirty="0"/>
              <a:t> and</a:t>
            </a:r>
            <a:r>
              <a:rPr lang="en-US" sz="2400" dirty="0"/>
              <a:t> Kevin Davidson</a:t>
            </a:r>
          </a:p>
        </p:txBody>
      </p:sp>
      <p:pic>
        <p:nvPicPr>
          <p:cNvPr id="5" name="Picture 4" descr="A group of logos with text&#10;&#10;Description automatically generated">
            <a:extLst>
              <a:ext uri="{FF2B5EF4-FFF2-40B4-BE49-F238E27FC236}">
                <a16:creationId xmlns:a16="http://schemas.microsoft.com/office/drawing/2014/main" id="{FCAA1FE6-D61A-78FF-7403-0EF4DAE02717}"/>
              </a:ext>
            </a:extLst>
          </p:cNvPr>
          <p:cNvPicPr>
            <a:picLocks noChangeAspect="1"/>
          </p:cNvPicPr>
          <p:nvPr/>
        </p:nvPicPr>
        <p:blipFill>
          <a:blip r:embed="rId2"/>
          <a:stretch>
            <a:fillRect/>
          </a:stretch>
        </p:blipFill>
        <p:spPr>
          <a:xfrm>
            <a:off x="2889170" y="3796506"/>
            <a:ext cx="5951741" cy="2890575"/>
          </a:xfrm>
          <a:prstGeom prst="rect">
            <a:avLst/>
          </a:prstGeom>
        </p:spPr>
      </p:pic>
    </p:spTree>
    <p:extLst>
      <p:ext uri="{BB962C8B-B14F-4D97-AF65-F5344CB8AC3E}">
        <p14:creationId xmlns:p14="http://schemas.microsoft.com/office/powerpoint/2010/main" val="423311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9C6EC-1421-9B7C-A308-1AB707574A8B}"/>
              </a:ext>
            </a:extLst>
          </p:cNvPr>
          <p:cNvSpPr>
            <a:spLocks noGrp="1"/>
          </p:cNvSpPr>
          <p:nvPr>
            <p:ph type="title"/>
          </p:nvPr>
        </p:nvSpPr>
        <p:spPr>
          <a:xfrm>
            <a:off x="738554" y="492369"/>
            <a:ext cx="11082383" cy="1309492"/>
          </a:xfrm>
        </p:spPr>
        <p:txBody>
          <a:bodyPr>
            <a:normAutofit fontScale="90000"/>
          </a:bodyPr>
          <a:lstStyle/>
          <a:p>
            <a:r>
              <a:rPr lang="en-GB" dirty="0">
                <a:solidFill>
                  <a:srgbClr val="000000"/>
                </a:solidFill>
                <a:effectLst/>
                <a:latin typeface="Calibri" panose="020F0502020204030204" pitchFamily="34" charset="0"/>
              </a:rPr>
              <a:t>Research design: methods, approaches, practice researchers and  participants</a:t>
            </a:r>
            <a:br>
              <a:rPr lang="en-GB" dirty="0">
                <a:solidFill>
                  <a:srgbClr val="000000"/>
                </a:solidFill>
                <a:effectLst/>
                <a:latin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B7B60875-97EA-2BA6-4663-9BD66758D971}"/>
              </a:ext>
            </a:extLst>
          </p:cNvPr>
          <p:cNvSpPr>
            <a:spLocks noGrp="1"/>
          </p:cNvSpPr>
          <p:nvPr>
            <p:ph idx="1"/>
          </p:nvPr>
        </p:nvSpPr>
        <p:spPr>
          <a:xfrm>
            <a:off x="552450" y="1690688"/>
            <a:ext cx="10515600" cy="4351338"/>
          </a:xfrm>
        </p:spPr>
        <p:txBody>
          <a:bodyPr/>
          <a:lstStyle/>
          <a:p>
            <a:r>
              <a:rPr lang="en-US" sz="2400" dirty="0"/>
              <a:t>The CAL/CMUK Ecologies in Practice Website documents how our methods were explored with young people, and the adaptations of practice research during and between the workshops.</a:t>
            </a:r>
          </a:p>
          <a:p>
            <a:pPr marL="0" indent="0">
              <a:buNone/>
            </a:pPr>
            <a:r>
              <a:rPr lang="en-US" sz="2400" dirty="0">
                <a:hlinkClick r:id="rId2"/>
              </a:rPr>
              <a:t>https://</a:t>
            </a:r>
            <a:r>
              <a:rPr lang="en-US" sz="2400" dirty="0" err="1">
                <a:hlinkClick r:id="rId2"/>
              </a:rPr>
              <a:t>www.ecoartslearning.net</a:t>
            </a:r>
            <a:r>
              <a:rPr lang="en-US" sz="2400" dirty="0">
                <a:hlinkClick r:id="rId2"/>
              </a:rPr>
              <a:t>/</a:t>
            </a:r>
            <a:endParaRPr lang="en-US" sz="2400" dirty="0"/>
          </a:p>
          <a:p>
            <a:endParaRPr lang="en-US" sz="2400" dirty="0"/>
          </a:p>
          <a:p>
            <a:endParaRPr lang="en-US" dirty="0"/>
          </a:p>
        </p:txBody>
      </p:sp>
      <p:pic>
        <p:nvPicPr>
          <p:cNvPr id="5" name="Picture 4" descr="A group of people sitting around a table&#10;&#10;Description automatically generated">
            <a:extLst>
              <a:ext uri="{FF2B5EF4-FFF2-40B4-BE49-F238E27FC236}">
                <a16:creationId xmlns:a16="http://schemas.microsoft.com/office/drawing/2014/main" id="{D53CBB65-3E96-1381-4120-8B055BC65906}"/>
              </a:ext>
            </a:extLst>
          </p:cNvPr>
          <p:cNvPicPr>
            <a:picLocks noChangeAspect="1"/>
          </p:cNvPicPr>
          <p:nvPr/>
        </p:nvPicPr>
        <p:blipFill>
          <a:blip r:embed="rId3"/>
          <a:stretch>
            <a:fillRect/>
          </a:stretch>
        </p:blipFill>
        <p:spPr>
          <a:xfrm>
            <a:off x="0" y="3784149"/>
            <a:ext cx="5972175" cy="3073851"/>
          </a:xfrm>
          <a:prstGeom prst="rect">
            <a:avLst/>
          </a:prstGeom>
        </p:spPr>
      </p:pic>
      <p:pic>
        <p:nvPicPr>
          <p:cNvPr id="7" name="Picture 6" descr="A red hair dryer with a black and red handle&#10;&#10;Description automatically generated">
            <a:extLst>
              <a:ext uri="{FF2B5EF4-FFF2-40B4-BE49-F238E27FC236}">
                <a16:creationId xmlns:a16="http://schemas.microsoft.com/office/drawing/2014/main" id="{4BF7D2F7-770E-2475-B5EB-0F004695C1AA}"/>
              </a:ext>
            </a:extLst>
          </p:cNvPr>
          <p:cNvPicPr>
            <a:picLocks noChangeAspect="1"/>
          </p:cNvPicPr>
          <p:nvPr/>
        </p:nvPicPr>
        <p:blipFill>
          <a:blip r:embed="rId4"/>
          <a:stretch>
            <a:fillRect/>
          </a:stretch>
        </p:blipFill>
        <p:spPr>
          <a:xfrm>
            <a:off x="6219827" y="3986213"/>
            <a:ext cx="5630480" cy="2871787"/>
          </a:xfrm>
          <a:prstGeom prst="rect">
            <a:avLst/>
          </a:prstGeom>
        </p:spPr>
      </p:pic>
    </p:spTree>
    <p:extLst>
      <p:ext uri="{BB962C8B-B14F-4D97-AF65-F5344CB8AC3E}">
        <p14:creationId xmlns:p14="http://schemas.microsoft.com/office/powerpoint/2010/main" val="778539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0"/>
          <p:cNvSpPr txBox="1">
            <a:spLocks noGrp="1"/>
          </p:cNvSpPr>
          <p:nvPr>
            <p:ph type="ctrTitle"/>
          </p:nvPr>
        </p:nvSpPr>
        <p:spPr>
          <a:xfrm>
            <a:off x="3095867" y="1496333"/>
            <a:ext cx="8286400" cy="1612800"/>
          </a:xfrm>
          <a:prstGeom prst="rect">
            <a:avLst/>
          </a:prstGeom>
        </p:spPr>
        <p:txBody>
          <a:bodyPr spcFirstLastPara="1" vert="horz" wrap="square" lIns="121900" tIns="121900" rIns="121900" bIns="121900" rtlCol="0" anchor="b" anchorCtr="0">
            <a:noAutofit/>
          </a:bodyPr>
          <a:lstStyle/>
          <a:p>
            <a:pPr algn="r">
              <a:spcBef>
                <a:spcPts val="0"/>
              </a:spcBef>
            </a:pPr>
            <a:r>
              <a:rPr lang="en" sz="4667" b="1" dirty="0">
                <a:solidFill>
                  <a:srgbClr val="0B5394"/>
                </a:solidFill>
                <a:latin typeface="Helvetica Neue"/>
                <a:ea typeface="Helvetica Neue"/>
                <a:cs typeface="Helvetica Neue"/>
                <a:sym typeface="Helvetica Neue"/>
              </a:rPr>
              <a:t>Dialogic play with objects: engaging young people with the Earth crisis</a:t>
            </a:r>
            <a:endParaRPr sz="4667" b="1" dirty="0">
              <a:solidFill>
                <a:srgbClr val="0B5394"/>
              </a:solidFill>
              <a:latin typeface="Helvetica Neue"/>
              <a:ea typeface="Helvetica Neue"/>
              <a:cs typeface="Helvetica Neue"/>
              <a:sym typeface="Helvetica Neue"/>
            </a:endParaRPr>
          </a:p>
        </p:txBody>
      </p:sp>
      <p:sp>
        <p:nvSpPr>
          <p:cNvPr id="185" name="Google Shape;185;p40"/>
          <p:cNvSpPr txBox="1">
            <a:spLocks noGrp="1"/>
          </p:cNvSpPr>
          <p:nvPr>
            <p:ph type="subTitle" idx="1"/>
          </p:nvPr>
        </p:nvSpPr>
        <p:spPr>
          <a:xfrm>
            <a:off x="3169467" y="3610333"/>
            <a:ext cx="8212800" cy="874000"/>
          </a:xfrm>
          <a:prstGeom prst="rect">
            <a:avLst/>
          </a:prstGeom>
        </p:spPr>
        <p:txBody>
          <a:bodyPr spcFirstLastPara="1" vert="horz" wrap="square" lIns="121900" tIns="121900" rIns="121900" bIns="121900" rtlCol="0" anchor="t" anchorCtr="0">
            <a:noAutofit/>
          </a:bodyPr>
          <a:lstStyle/>
          <a:p>
            <a:pPr algn="r">
              <a:spcBef>
                <a:spcPts val="0"/>
              </a:spcBef>
            </a:pPr>
            <a:r>
              <a:rPr lang="en" sz="2533" b="1">
                <a:solidFill>
                  <a:srgbClr val="073763"/>
                </a:solidFill>
              </a:rPr>
              <a:t>Bridget McKenzie, Climate Museum UK </a:t>
            </a:r>
            <a:endParaRPr sz="2533" b="1">
              <a:solidFill>
                <a:srgbClr val="073763"/>
              </a:solidFill>
            </a:endParaRPr>
          </a:p>
          <a:p>
            <a:pPr algn="r">
              <a:spcBef>
                <a:spcPts val="0"/>
              </a:spcBef>
            </a:pPr>
            <a:endParaRPr sz="2533" b="1">
              <a:solidFill>
                <a:srgbClr val="073763"/>
              </a:solidFill>
            </a:endParaRPr>
          </a:p>
        </p:txBody>
      </p:sp>
      <p:sp>
        <p:nvSpPr>
          <p:cNvPr id="186" name="Google Shape;186;p40"/>
          <p:cNvSpPr txBox="1">
            <a:spLocks noGrp="1"/>
          </p:cNvSpPr>
          <p:nvPr>
            <p:ph type="subTitle" idx="4294967295"/>
          </p:nvPr>
        </p:nvSpPr>
        <p:spPr>
          <a:xfrm>
            <a:off x="0" y="5662613"/>
            <a:ext cx="11360150" cy="1055687"/>
          </a:xfrm>
          <a:prstGeom prst="rect">
            <a:avLst/>
          </a:prstGeom>
        </p:spPr>
        <p:txBody>
          <a:bodyPr spcFirstLastPara="1" vert="horz" wrap="square" lIns="121900" tIns="121900" rIns="121900" bIns="121900" rtlCol="0" anchor="t" anchorCtr="0">
            <a:noAutofit/>
          </a:bodyPr>
          <a:lstStyle/>
          <a:p>
            <a:pPr algn="r">
              <a:spcBef>
                <a:spcPts val="0"/>
              </a:spcBef>
            </a:pPr>
            <a:r>
              <a:rPr lang="en" sz="2933" u="sng" dirty="0">
                <a:solidFill>
                  <a:schemeClr val="hlink"/>
                </a:solidFill>
                <a:hlinkClick r:id="rId3"/>
              </a:rPr>
              <a:t>http://bridgetmckenzie.uk/</a:t>
            </a:r>
            <a:endParaRPr sz="2933" dirty="0">
              <a:solidFill>
                <a:srgbClr val="1C4587"/>
              </a:solidFill>
            </a:endParaRPr>
          </a:p>
          <a:p>
            <a:pPr algn="r">
              <a:spcBef>
                <a:spcPts val="0"/>
              </a:spcBef>
            </a:pPr>
            <a:endParaRPr sz="2400" dirty="0">
              <a:solidFill>
                <a:srgbClr val="1C4587"/>
              </a:solidFill>
            </a:endParaRPr>
          </a:p>
        </p:txBody>
      </p:sp>
      <p:pic>
        <p:nvPicPr>
          <p:cNvPr id="187" name="Google Shape;187;p40"/>
          <p:cNvPicPr preferRelativeResize="0"/>
          <p:nvPr/>
        </p:nvPicPr>
        <p:blipFill>
          <a:blip r:embed="rId4">
            <a:alphaModFix/>
          </a:blip>
          <a:stretch>
            <a:fillRect/>
          </a:stretch>
        </p:blipFill>
        <p:spPr>
          <a:xfrm>
            <a:off x="501567" y="4898267"/>
            <a:ext cx="1345700" cy="1345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36CB6"/>
        </a:solidFill>
        <a:effectLst/>
      </p:bgPr>
    </p:bg>
    <p:spTree>
      <p:nvGrpSpPr>
        <p:cNvPr id="1" name="Shape 191"/>
        <p:cNvGrpSpPr/>
        <p:nvPr/>
      </p:nvGrpSpPr>
      <p:grpSpPr>
        <a:xfrm>
          <a:off x="0" y="0"/>
          <a:ext cx="0" cy="0"/>
          <a:chOff x="0" y="0"/>
          <a:chExt cx="0" cy="0"/>
        </a:xfrm>
      </p:grpSpPr>
      <p:sp>
        <p:nvSpPr>
          <p:cNvPr id="192" name="Google Shape;192;p41"/>
          <p:cNvSpPr txBox="1">
            <a:spLocks noGrp="1"/>
          </p:cNvSpPr>
          <p:nvPr>
            <p:ph type="title"/>
          </p:nvPr>
        </p:nvSpPr>
        <p:spPr>
          <a:xfrm>
            <a:off x="415600" y="377200"/>
            <a:ext cx="11360800" cy="763600"/>
          </a:xfrm>
          <a:prstGeom prst="rect">
            <a:avLst/>
          </a:prstGeom>
        </p:spPr>
        <p:txBody>
          <a:bodyPr spcFirstLastPara="1" vert="horz" wrap="square" lIns="121900" tIns="121900" rIns="121900" bIns="121900" rtlCol="0" anchor="t" anchorCtr="0">
            <a:noAutofit/>
          </a:bodyPr>
          <a:lstStyle/>
          <a:p>
            <a:pPr algn="l"/>
            <a:r>
              <a:rPr lang="en" b="1">
                <a:solidFill>
                  <a:schemeClr val="lt1"/>
                </a:solidFill>
                <a:latin typeface="Helvetica Neue"/>
                <a:ea typeface="Helvetica Neue"/>
                <a:cs typeface="Helvetica Neue"/>
                <a:sym typeface="Helvetica Neue"/>
              </a:rPr>
              <a:t>What I’ll talk about</a:t>
            </a:r>
            <a:endParaRPr b="1">
              <a:solidFill>
                <a:schemeClr val="lt1"/>
              </a:solidFill>
              <a:latin typeface="Helvetica Neue"/>
              <a:ea typeface="Helvetica Neue"/>
              <a:cs typeface="Helvetica Neue"/>
              <a:sym typeface="Helvetica Neue"/>
            </a:endParaRPr>
          </a:p>
        </p:txBody>
      </p:sp>
      <p:sp>
        <p:nvSpPr>
          <p:cNvPr id="193" name="Google Shape;193;p41"/>
          <p:cNvSpPr txBox="1">
            <a:spLocks noGrp="1"/>
          </p:cNvSpPr>
          <p:nvPr>
            <p:ph type="body" idx="1"/>
          </p:nvPr>
        </p:nvSpPr>
        <p:spPr>
          <a:xfrm>
            <a:off x="415600" y="1288300"/>
            <a:ext cx="7035200" cy="4555200"/>
          </a:xfrm>
          <a:prstGeom prst="rect">
            <a:avLst/>
          </a:prstGeom>
        </p:spPr>
        <p:txBody>
          <a:bodyPr spcFirstLastPara="1" vert="horz" wrap="square" lIns="121900" tIns="121900" rIns="121900" bIns="121900" rtlCol="0" anchor="t" anchorCtr="0">
            <a:noAutofit/>
          </a:bodyPr>
          <a:lstStyle/>
          <a:p>
            <a:pPr indent="0">
              <a:buNone/>
            </a:pPr>
            <a:endParaRPr sz="3200" b="1" dirty="0">
              <a:solidFill>
                <a:schemeClr val="lt1"/>
              </a:solidFill>
              <a:latin typeface="Calibri"/>
              <a:ea typeface="Calibri"/>
              <a:cs typeface="Calibri"/>
              <a:sym typeface="Calibri"/>
            </a:endParaRPr>
          </a:p>
          <a:p>
            <a:pPr indent="-507987">
              <a:spcBef>
                <a:spcPts val="2133"/>
              </a:spcBef>
              <a:buClr>
                <a:schemeClr val="lt1"/>
              </a:buClr>
              <a:buSzPts val="2400"/>
              <a:buFont typeface="Calibri"/>
              <a:buChar char="●"/>
            </a:pPr>
            <a:r>
              <a:rPr lang="en" sz="3200" b="1" dirty="0">
                <a:solidFill>
                  <a:schemeClr val="lt1"/>
                </a:solidFill>
                <a:latin typeface="Calibri"/>
                <a:ea typeface="Calibri"/>
                <a:cs typeface="Calibri"/>
                <a:sym typeface="Calibri"/>
              </a:rPr>
              <a:t>Climate Museum UK as an experiment</a:t>
            </a:r>
            <a:endParaRPr sz="3200" b="1" dirty="0">
              <a:solidFill>
                <a:schemeClr val="lt1"/>
              </a:solidFill>
              <a:latin typeface="Calibri"/>
              <a:ea typeface="Calibri"/>
              <a:cs typeface="Calibri"/>
              <a:sym typeface="Calibri"/>
            </a:endParaRPr>
          </a:p>
          <a:p>
            <a:pPr indent="-507987">
              <a:buClr>
                <a:schemeClr val="lt1"/>
              </a:buClr>
              <a:buSzPts val="2400"/>
              <a:buFont typeface="Calibri"/>
              <a:buChar char="●"/>
            </a:pPr>
            <a:r>
              <a:rPr lang="en" sz="3200" b="1" dirty="0">
                <a:solidFill>
                  <a:schemeClr val="lt1"/>
                </a:solidFill>
                <a:latin typeface="Calibri"/>
                <a:ea typeface="Calibri"/>
                <a:cs typeface="Calibri"/>
                <a:sym typeface="Calibri"/>
              </a:rPr>
              <a:t>Research on engaging young people with the Earth crisis</a:t>
            </a:r>
            <a:endParaRPr sz="2933" b="1" dirty="0">
              <a:solidFill>
                <a:schemeClr val="lt1"/>
              </a:solidFill>
            </a:endParaRPr>
          </a:p>
          <a:p>
            <a:pPr indent="-491054">
              <a:buClr>
                <a:schemeClr val="lt1"/>
              </a:buClr>
              <a:buSzPts val="2200"/>
            </a:pPr>
            <a:r>
              <a:rPr lang="en" sz="2933" b="1" dirty="0">
                <a:solidFill>
                  <a:schemeClr val="lt1"/>
                </a:solidFill>
              </a:rPr>
              <a:t>Dialogic play with objects - how does it enable voice?</a:t>
            </a:r>
            <a:endParaRPr sz="2933" b="1" dirty="0">
              <a:solidFill>
                <a:schemeClr val="lt1"/>
              </a:solidFill>
            </a:endParaRPr>
          </a:p>
        </p:txBody>
      </p:sp>
      <p:pic>
        <p:nvPicPr>
          <p:cNvPr id="194" name="Google Shape;194;p41"/>
          <p:cNvPicPr preferRelativeResize="0"/>
          <p:nvPr/>
        </p:nvPicPr>
        <p:blipFill>
          <a:blip r:embed="rId3">
            <a:alphaModFix/>
          </a:blip>
          <a:stretch>
            <a:fillRect/>
          </a:stretch>
        </p:blipFill>
        <p:spPr>
          <a:xfrm>
            <a:off x="7270067" y="2087880"/>
            <a:ext cx="4921933" cy="37556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2"/>
          <p:cNvSpPr txBox="1">
            <a:spLocks noGrp="1"/>
          </p:cNvSpPr>
          <p:nvPr>
            <p:ph type="title"/>
          </p:nvPr>
        </p:nvSpPr>
        <p:spPr>
          <a:xfrm>
            <a:off x="415600" y="251933"/>
            <a:ext cx="11360800" cy="763600"/>
          </a:xfrm>
          <a:prstGeom prst="rect">
            <a:avLst/>
          </a:prstGeom>
        </p:spPr>
        <p:txBody>
          <a:bodyPr spcFirstLastPara="1" vert="horz" wrap="square" lIns="121900" tIns="121900" rIns="121900" bIns="121900" rtlCol="0" anchor="t" anchorCtr="0">
            <a:noAutofit/>
          </a:bodyPr>
          <a:lstStyle/>
          <a:p>
            <a:pPr algn="l"/>
            <a:r>
              <a:rPr lang="en" b="1" dirty="0">
                <a:solidFill>
                  <a:srgbClr val="434343"/>
                </a:solidFill>
              </a:rPr>
              <a:t>Climate Museum UK</a:t>
            </a:r>
            <a:endParaRPr b="1" dirty="0">
              <a:solidFill>
                <a:srgbClr val="434343"/>
              </a:solidFill>
            </a:endParaRPr>
          </a:p>
        </p:txBody>
      </p:sp>
      <p:sp>
        <p:nvSpPr>
          <p:cNvPr id="200" name="Google Shape;200;p42"/>
          <p:cNvSpPr txBox="1"/>
          <p:nvPr/>
        </p:nvSpPr>
        <p:spPr>
          <a:xfrm>
            <a:off x="538067" y="1119167"/>
            <a:ext cx="6469200" cy="5574000"/>
          </a:xfrm>
          <a:prstGeom prst="rect">
            <a:avLst/>
          </a:prstGeom>
          <a:noFill/>
          <a:ln>
            <a:noFill/>
          </a:ln>
        </p:spPr>
        <p:txBody>
          <a:bodyPr spcFirstLastPara="1" wrap="square" lIns="121900" tIns="121900" rIns="121900" bIns="121900" anchor="t" anchorCtr="0">
            <a:noAutofit/>
          </a:bodyPr>
          <a:lstStyle/>
          <a:p>
            <a:pPr>
              <a:lnSpc>
                <a:spcPct val="115000"/>
              </a:lnSpc>
            </a:pPr>
            <a:r>
              <a:rPr lang="en" sz="2267" dirty="0">
                <a:solidFill>
                  <a:schemeClr val="dk1"/>
                </a:solidFill>
                <a:latin typeface="Helvetica Neue"/>
                <a:ea typeface="Helvetica Neue"/>
                <a:cs typeface="Helvetica Neue"/>
                <a:sym typeface="Helvetica Neue"/>
              </a:rPr>
              <a:t>An </a:t>
            </a:r>
            <a:r>
              <a:rPr lang="en" sz="2267" b="1" dirty="0">
                <a:solidFill>
                  <a:srgbClr val="C6341B"/>
                </a:solidFill>
                <a:latin typeface="Helvetica Neue"/>
                <a:ea typeface="Helvetica Neue"/>
                <a:cs typeface="Helvetica Neue"/>
                <a:sym typeface="Helvetica Neue"/>
              </a:rPr>
              <a:t>experimental museum</a:t>
            </a:r>
            <a:r>
              <a:rPr lang="en" sz="2267" dirty="0">
                <a:solidFill>
                  <a:schemeClr val="dk1"/>
                </a:solidFill>
                <a:latin typeface="Helvetica Neue"/>
                <a:ea typeface="Helvetica Neue"/>
                <a:cs typeface="Helvetica Neue"/>
                <a:sym typeface="Helvetica Neue"/>
              </a:rPr>
              <a:t> curating and gathering responses to the Earth crisis. </a:t>
            </a:r>
            <a:endParaRPr sz="2267" dirty="0">
              <a:solidFill>
                <a:schemeClr val="dk1"/>
              </a:solidFill>
              <a:latin typeface="Helvetica Neue"/>
              <a:ea typeface="Helvetica Neue"/>
              <a:cs typeface="Helvetica Neue"/>
              <a:sym typeface="Helvetica Neue"/>
            </a:endParaRPr>
          </a:p>
          <a:p>
            <a:pPr>
              <a:lnSpc>
                <a:spcPct val="115000"/>
              </a:lnSpc>
            </a:pPr>
            <a:endParaRPr sz="1600" dirty="0">
              <a:solidFill>
                <a:schemeClr val="dk1"/>
              </a:solidFill>
              <a:latin typeface="Helvetica Neue"/>
              <a:ea typeface="Helvetica Neue"/>
              <a:cs typeface="Helvetica Neue"/>
              <a:sym typeface="Helvetica Neue"/>
            </a:endParaRPr>
          </a:p>
          <a:p>
            <a:pPr>
              <a:lnSpc>
                <a:spcPct val="115000"/>
              </a:lnSpc>
            </a:pPr>
            <a:r>
              <a:rPr lang="en" sz="2267" dirty="0">
                <a:solidFill>
                  <a:schemeClr val="dk1"/>
                </a:solidFill>
                <a:latin typeface="Helvetica Neue"/>
                <a:ea typeface="Helvetica Neue"/>
                <a:cs typeface="Helvetica Neue"/>
                <a:sym typeface="Helvetica Neue"/>
              </a:rPr>
              <a:t>A </a:t>
            </a:r>
            <a:r>
              <a:rPr lang="en" sz="2267" b="1" dirty="0">
                <a:solidFill>
                  <a:srgbClr val="0B5394"/>
                </a:solidFill>
                <a:latin typeface="Helvetica Neue"/>
                <a:ea typeface="Helvetica Neue"/>
                <a:cs typeface="Helvetica Neue"/>
                <a:sym typeface="Helvetica Neue"/>
              </a:rPr>
              <a:t>team of creative people</a:t>
            </a:r>
            <a:r>
              <a:rPr lang="en" sz="2267" dirty="0">
                <a:solidFill>
                  <a:schemeClr val="dk1"/>
                </a:solidFill>
                <a:latin typeface="Helvetica Neue"/>
                <a:ea typeface="Helvetica Neue"/>
                <a:cs typeface="Helvetica Neue"/>
                <a:sym typeface="Helvetica Neue"/>
              </a:rPr>
              <a:t> distributed across the UK, we make and gather art, objects, ideas, games and books. </a:t>
            </a:r>
            <a:endParaRPr sz="2267" dirty="0">
              <a:solidFill>
                <a:schemeClr val="dk1"/>
              </a:solidFill>
              <a:latin typeface="Helvetica Neue"/>
              <a:ea typeface="Helvetica Neue"/>
              <a:cs typeface="Helvetica Neue"/>
              <a:sym typeface="Helvetica Neue"/>
            </a:endParaRPr>
          </a:p>
          <a:p>
            <a:pPr>
              <a:lnSpc>
                <a:spcPct val="115000"/>
              </a:lnSpc>
            </a:pPr>
            <a:endParaRPr sz="1600" dirty="0">
              <a:solidFill>
                <a:schemeClr val="dk1"/>
              </a:solidFill>
              <a:latin typeface="Helvetica Neue"/>
              <a:ea typeface="Helvetica Neue"/>
              <a:cs typeface="Helvetica Neue"/>
              <a:sym typeface="Helvetica Neue"/>
            </a:endParaRPr>
          </a:p>
          <a:p>
            <a:pPr>
              <a:lnSpc>
                <a:spcPct val="115000"/>
              </a:lnSpc>
            </a:pPr>
            <a:r>
              <a:rPr lang="en" sz="2267" dirty="0">
                <a:solidFill>
                  <a:schemeClr val="dk1"/>
                </a:solidFill>
                <a:latin typeface="Helvetica Neue"/>
                <a:ea typeface="Helvetica Neue"/>
                <a:cs typeface="Helvetica Neue"/>
                <a:sym typeface="Helvetica Neue"/>
              </a:rPr>
              <a:t>We use or generate these in </a:t>
            </a:r>
            <a:r>
              <a:rPr lang="en" sz="2267" b="1" dirty="0">
                <a:solidFill>
                  <a:srgbClr val="990000"/>
                </a:solidFill>
                <a:latin typeface="Helvetica Neue"/>
                <a:ea typeface="Helvetica Neue"/>
                <a:cs typeface="Helvetica Neue"/>
                <a:sym typeface="Helvetica Neue"/>
              </a:rPr>
              <a:t>activations</a:t>
            </a:r>
            <a:r>
              <a:rPr lang="en" sz="2267" b="1" dirty="0">
                <a:solidFill>
                  <a:schemeClr val="dk1"/>
                </a:solidFill>
                <a:latin typeface="Helvetica Neue"/>
                <a:ea typeface="Helvetica Neue"/>
                <a:cs typeface="Helvetica Neue"/>
                <a:sym typeface="Helvetica Neue"/>
              </a:rPr>
              <a:t> </a:t>
            </a:r>
            <a:r>
              <a:rPr lang="en" sz="2267" dirty="0">
                <a:solidFill>
                  <a:schemeClr val="dk1"/>
                </a:solidFill>
                <a:latin typeface="Helvetica Neue"/>
                <a:ea typeface="Helvetica Neue"/>
                <a:cs typeface="Helvetica Neue"/>
                <a:sym typeface="Helvetica Neue"/>
              </a:rPr>
              <a:t>to</a:t>
            </a:r>
            <a:r>
              <a:rPr lang="en" sz="2267" b="1" dirty="0">
                <a:solidFill>
                  <a:schemeClr val="dk1"/>
                </a:solidFill>
                <a:latin typeface="Helvetica Neue"/>
                <a:ea typeface="Helvetica Neue"/>
                <a:cs typeface="Helvetica Neue"/>
                <a:sym typeface="Helvetica Neue"/>
              </a:rPr>
              <a:t> </a:t>
            </a:r>
            <a:r>
              <a:rPr lang="en" sz="2267" dirty="0">
                <a:solidFill>
                  <a:schemeClr val="dk1"/>
                </a:solidFill>
                <a:latin typeface="Helvetica Neue"/>
                <a:ea typeface="Helvetica Neue"/>
                <a:cs typeface="Helvetica Neue"/>
                <a:sym typeface="Helvetica Neue"/>
              </a:rPr>
              <a:t>help people to play, make, think and talk about the crisis and to open their imaginations to possible futures.</a:t>
            </a:r>
            <a:endParaRPr sz="2267" dirty="0">
              <a:solidFill>
                <a:schemeClr val="dk1"/>
              </a:solidFill>
              <a:latin typeface="Helvetica Neue"/>
              <a:ea typeface="Helvetica Neue"/>
              <a:cs typeface="Helvetica Neue"/>
              <a:sym typeface="Helvetica Neue"/>
            </a:endParaRPr>
          </a:p>
          <a:p>
            <a:pPr>
              <a:lnSpc>
                <a:spcPct val="115000"/>
              </a:lnSpc>
            </a:pPr>
            <a:endParaRPr sz="2267" dirty="0">
              <a:solidFill>
                <a:schemeClr val="dk1"/>
              </a:solidFill>
              <a:latin typeface="Helvetica Neue"/>
              <a:ea typeface="Helvetica Neue"/>
              <a:cs typeface="Helvetica Neue"/>
              <a:sym typeface="Helvetica Neue"/>
            </a:endParaRPr>
          </a:p>
          <a:p>
            <a:pPr>
              <a:lnSpc>
                <a:spcPct val="115000"/>
              </a:lnSpc>
            </a:pPr>
            <a:r>
              <a:rPr lang="en" sz="2267" dirty="0" err="1">
                <a:solidFill>
                  <a:schemeClr val="dk1"/>
                </a:solidFill>
                <a:latin typeface="Helvetica Neue"/>
                <a:ea typeface="Helvetica Neue"/>
                <a:cs typeface="Helvetica Neue"/>
                <a:sym typeface="Helvetica Neue"/>
              </a:rPr>
              <a:t>climatemuseumuk.org</a:t>
            </a:r>
            <a:r>
              <a:rPr lang="en" sz="2267" dirty="0">
                <a:solidFill>
                  <a:schemeClr val="dk1"/>
                </a:solidFill>
                <a:latin typeface="Helvetica Neue"/>
                <a:ea typeface="Helvetica Neue"/>
                <a:cs typeface="Helvetica Neue"/>
                <a:sym typeface="Helvetica Neue"/>
              </a:rPr>
              <a:t> </a:t>
            </a:r>
            <a:endParaRPr sz="2267" dirty="0">
              <a:solidFill>
                <a:schemeClr val="dk1"/>
              </a:solidFill>
              <a:latin typeface="Helvetica Neue"/>
              <a:ea typeface="Helvetica Neue"/>
              <a:cs typeface="Helvetica Neue"/>
              <a:sym typeface="Helvetica Neue"/>
            </a:endParaRPr>
          </a:p>
        </p:txBody>
      </p:sp>
      <p:pic>
        <p:nvPicPr>
          <p:cNvPr id="201" name="Google Shape;201;p42"/>
          <p:cNvPicPr preferRelativeResize="0"/>
          <p:nvPr/>
        </p:nvPicPr>
        <p:blipFill>
          <a:blip r:embed="rId3">
            <a:alphaModFix/>
          </a:blip>
          <a:stretch>
            <a:fillRect/>
          </a:stretch>
        </p:blipFill>
        <p:spPr>
          <a:xfrm>
            <a:off x="7124467" y="-15"/>
            <a:ext cx="5008099" cy="6944236"/>
          </a:xfrm>
          <a:prstGeom prst="rect">
            <a:avLst/>
          </a:prstGeom>
          <a:noFill/>
          <a:ln>
            <a:noFill/>
          </a:ln>
        </p:spPr>
      </p:pic>
      <p:pic>
        <p:nvPicPr>
          <p:cNvPr id="202" name="Google Shape;202;p42"/>
          <p:cNvPicPr preferRelativeResize="0"/>
          <p:nvPr/>
        </p:nvPicPr>
        <p:blipFill>
          <a:blip r:embed="rId4">
            <a:alphaModFix/>
          </a:blip>
          <a:stretch>
            <a:fillRect/>
          </a:stretch>
        </p:blipFill>
        <p:spPr>
          <a:xfrm>
            <a:off x="5726133" y="5518800"/>
            <a:ext cx="1177832" cy="11743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43"/>
          <p:cNvSpPr txBox="1">
            <a:spLocks noGrp="1"/>
          </p:cNvSpPr>
          <p:nvPr>
            <p:ph type="title"/>
          </p:nvPr>
        </p:nvSpPr>
        <p:spPr>
          <a:xfrm>
            <a:off x="207967" y="228133"/>
            <a:ext cx="11512800" cy="2164400"/>
          </a:xfrm>
          <a:prstGeom prst="rect">
            <a:avLst/>
          </a:prstGeom>
        </p:spPr>
        <p:txBody>
          <a:bodyPr spcFirstLastPara="1" vert="horz" wrap="square" lIns="121900" tIns="121900" rIns="121900" bIns="121900" rtlCol="0" anchor="t" anchorCtr="0">
            <a:noAutofit/>
          </a:bodyPr>
          <a:lstStyle/>
          <a:p>
            <a:pPr algn="l"/>
            <a:r>
              <a:rPr lang="en" sz="3867" b="1"/>
              <a:t>An experimental museum - we theorise that effective activations are dialogic conversations with creative stimuli and objects </a:t>
            </a:r>
            <a:endParaRPr sz="3867" b="1"/>
          </a:p>
        </p:txBody>
      </p:sp>
      <p:pic>
        <p:nvPicPr>
          <p:cNvPr id="208" name="Google Shape;208;p43"/>
          <p:cNvPicPr preferRelativeResize="0"/>
          <p:nvPr/>
        </p:nvPicPr>
        <p:blipFill>
          <a:blip r:embed="rId3">
            <a:alphaModFix/>
          </a:blip>
          <a:stretch>
            <a:fillRect/>
          </a:stretch>
        </p:blipFill>
        <p:spPr>
          <a:xfrm>
            <a:off x="6271233" y="2674567"/>
            <a:ext cx="6271232" cy="4130597"/>
          </a:xfrm>
          <a:prstGeom prst="rect">
            <a:avLst/>
          </a:prstGeom>
          <a:noFill/>
          <a:ln>
            <a:noFill/>
          </a:ln>
        </p:spPr>
      </p:pic>
      <p:pic>
        <p:nvPicPr>
          <p:cNvPr id="209" name="Google Shape;209;p43"/>
          <p:cNvPicPr preferRelativeResize="0"/>
          <p:nvPr/>
        </p:nvPicPr>
        <p:blipFill>
          <a:blip r:embed="rId4">
            <a:alphaModFix/>
          </a:blip>
          <a:stretch>
            <a:fillRect/>
          </a:stretch>
        </p:blipFill>
        <p:spPr>
          <a:xfrm>
            <a:off x="1" y="2674569"/>
            <a:ext cx="6271233" cy="41834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44"/>
          <p:cNvPicPr preferRelativeResize="0"/>
          <p:nvPr/>
        </p:nvPicPr>
        <p:blipFill>
          <a:blip r:embed="rId3">
            <a:alphaModFix/>
          </a:blip>
          <a:stretch>
            <a:fillRect/>
          </a:stretch>
        </p:blipFill>
        <p:spPr>
          <a:xfrm>
            <a:off x="-365066" y="1"/>
            <a:ext cx="7701265" cy="4394535"/>
          </a:xfrm>
          <a:prstGeom prst="rect">
            <a:avLst/>
          </a:prstGeom>
          <a:noFill/>
          <a:ln>
            <a:noFill/>
          </a:ln>
        </p:spPr>
      </p:pic>
      <p:pic>
        <p:nvPicPr>
          <p:cNvPr id="216" name="Google Shape;216;p44"/>
          <p:cNvPicPr preferRelativeResize="0"/>
          <p:nvPr/>
        </p:nvPicPr>
        <p:blipFill rotWithShape="1">
          <a:blip r:embed="rId4">
            <a:alphaModFix/>
          </a:blip>
          <a:srcRect/>
          <a:stretch/>
        </p:blipFill>
        <p:spPr>
          <a:xfrm>
            <a:off x="5140735" y="2995801"/>
            <a:ext cx="7051263" cy="3966332"/>
          </a:xfrm>
          <a:prstGeom prst="rect">
            <a:avLst/>
          </a:prstGeom>
          <a:noFill/>
          <a:ln>
            <a:noFill/>
          </a:ln>
        </p:spPr>
      </p:pic>
      <p:sp>
        <p:nvSpPr>
          <p:cNvPr id="217" name="Google Shape;217;p44"/>
          <p:cNvSpPr txBox="1"/>
          <p:nvPr/>
        </p:nvSpPr>
        <p:spPr>
          <a:xfrm>
            <a:off x="203500" y="4632467"/>
            <a:ext cx="11388800" cy="2051547"/>
          </a:xfrm>
          <a:prstGeom prst="rect">
            <a:avLst/>
          </a:prstGeom>
          <a:noFill/>
          <a:ln>
            <a:noFill/>
          </a:ln>
        </p:spPr>
        <p:txBody>
          <a:bodyPr spcFirstLastPara="1" wrap="square" lIns="121900" tIns="121900" rIns="121900" bIns="121900" anchor="t" anchorCtr="0">
            <a:spAutoFit/>
          </a:bodyPr>
          <a:lstStyle/>
          <a:p>
            <a:pPr marL="609585" indent="-491054">
              <a:buClr>
                <a:srgbClr val="38761D"/>
              </a:buClr>
              <a:buSzPts val="2200"/>
              <a:buChar char="●"/>
            </a:pPr>
            <a:r>
              <a:rPr lang="en" sz="2933" b="1">
                <a:solidFill>
                  <a:srgbClr val="38761D"/>
                </a:solidFill>
              </a:rPr>
              <a:t>Declaration</a:t>
            </a:r>
            <a:endParaRPr sz="2933" b="1">
              <a:solidFill>
                <a:srgbClr val="38761D"/>
              </a:solidFill>
            </a:endParaRPr>
          </a:p>
          <a:p>
            <a:pPr marL="609585" indent="-491054">
              <a:buClr>
                <a:srgbClr val="38761D"/>
              </a:buClr>
              <a:buSzPts val="2200"/>
              <a:buChar char="●"/>
            </a:pPr>
            <a:r>
              <a:rPr lang="en" sz="2933" b="1">
                <a:solidFill>
                  <a:srgbClr val="38761D"/>
                </a:solidFill>
              </a:rPr>
              <a:t>Resistance</a:t>
            </a:r>
            <a:endParaRPr sz="2933" b="1">
              <a:solidFill>
                <a:srgbClr val="38761D"/>
              </a:solidFill>
            </a:endParaRPr>
          </a:p>
          <a:p>
            <a:pPr marL="609585" indent="-491054">
              <a:buClr>
                <a:srgbClr val="38761D"/>
              </a:buClr>
              <a:buSzPts val="2200"/>
              <a:buChar char="●"/>
            </a:pPr>
            <a:r>
              <a:rPr lang="en" sz="2933" b="1">
                <a:solidFill>
                  <a:srgbClr val="38761D"/>
                </a:solidFill>
              </a:rPr>
              <a:t>Clarity of Voice</a:t>
            </a:r>
            <a:endParaRPr sz="2933" b="1">
              <a:solidFill>
                <a:srgbClr val="38761D"/>
              </a:solidFill>
            </a:endParaRPr>
          </a:p>
          <a:p>
            <a:pPr marL="609585" indent="-491054">
              <a:buClr>
                <a:srgbClr val="38761D"/>
              </a:buClr>
              <a:buSzPts val="2200"/>
              <a:buChar char="●"/>
            </a:pPr>
            <a:r>
              <a:rPr lang="en" sz="2933" b="1">
                <a:solidFill>
                  <a:srgbClr val="38761D"/>
                </a:solidFill>
              </a:rPr>
              <a:t>Spectacle</a:t>
            </a:r>
            <a:endParaRPr sz="2933" b="1">
              <a:solidFill>
                <a:srgbClr val="38761D"/>
              </a:solidFill>
            </a:endParaRPr>
          </a:p>
        </p:txBody>
      </p:sp>
      <p:sp>
        <p:nvSpPr>
          <p:cNvPr id="218" name="Google Shape;218;p44"/>
          <p:cNvSpPr txBox="1"/>
          <p:nvPr/>
        </p:nvSpPr>
        <p:spPr>
          <a:xfrm>
            <a:off x="7336200" y="119467"/>
            <a:ext cx="4668000" cy="1969538"/>
          </a:xfrm>
          <a:prstGeom prst="rect">
            <a:avLst/>
          </a:prstGeom>
          <a:noFill/>
          <a:ln>
            <a:noFill/>
          </a:ln>
        </p:spPr>
        <p:txBody>
          <a:bodyPr spcFirstLastPara="1" wrap="square" lIns="121900" tIns="121900" rIns="121900" bIns="121900" anchor="t" anchorCtr="0">
            <a:spAutoFit/>
          </a:bodyPr>
          <a:lstStyle/>
          <a:p>
            <a:r>
              <a:rPr lang="en" sz="3733" b="1">
                <a:latin typeface="Calibri"/>
                <a:ea typeface="Calibri"/>
                <a:cs typeface="Calibri"/>
                <a:sym typeface="Calibri"/>
              </a:rPr>
              <a:t>Experimental cultural practice:</a:t>
            </a:r>
            <a:endParaRPr sz="3733" b="1">
              <a:latin typeface="Calibri"/>
              <a:ea typeface="Calibri"/>
              <a:cs typeface="Calibri"/>
              <a:sym typeface="Calibri"/>
            </a:endParaRPr>
          </a:p>
          <a:p>
            <a:r>
              <a:rPr lang="en" sz="3733" b="1">
                <a:latin typeface="Calibri"/>
                <a:ea typeface="Calibri"/>
                <a:cs typeface="Calibri"/>
                <a:sym typeface="Calibri"/>
              </a:rPr>
              <a:t>Imagination activism</a:t>
            </a:r>
            <a:endParaRPr sz="3733" b="1">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F79E6"/>
        </a:solidFill>
        <a:effectLst/>
      </p:bgPr>
    </p:bg>
    <p:spTree>
      <p:nvGrpSpPr>
        <p:cNvPr id="1" name="Shape 222"/>
        <p:cNvGrpSpPr/>
        <p:nvPr/>
      </p:nvGrpSpPr>
      <p:grpSpPr>
        <a:xfrm>
          <a:off x="0" y="0"/>
          <a:ext cx="0" cy="0"/>
          <a:chOff x="0" y="0"/>
          <a:chExt cx="0" cy="0"/>
        </a:xfrm>
      </p:grpSpPr>
      <p:sp>
        <p:nvSpPr>
          <p:cNvPr id="223" name="Google Shape;223;p45"/>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lgn="l"/>
            <a:r>
              <a:rPr lang="en" b="1">
                <a:solidFill>
                  <a:schemeClr val="lt1"/>
                </a:solidFill>
              </a:rPr>
              <a:t>Climate Outreach research on YP &amp; climate, 2022</a:t>
            </a:r>
            <a:endParaRPr b="1">
              <a:solidFill>
                <a:schemeClr val="lt1"/>
              </a:solidFill>
            </a:endParaRPr>
          </a:p>
        </p:txBody>
      </p:sp>
      <p:sp>
        <p:nvSpPr>
          <p:cNvPr id="224" name="Google Shape;224;p45"/>
          <p:cNvSpPr txBox="1">
            <a:spLocks noGrp="1"/>
          </p:cNvSpPr>
          <p:nvPr>
            <p:ph type="body" idx="1"/>
          </p:nvPr>
        </p:nvSpPr>
        <p:spPr>
          <a:xfrm>
            <a:off x="415600" y="1536633"/>
            <a:ext cx="11557200" cy="4555200"/>
          </a:xfrm>
          <a:prstGeom prst="rect">
            <a:avLst/>
          </a:prstGeom>
        </p:spPr>
        <p:txBody>
          <a:bodyPr spcFirstLastPara="1" vert="horz" wrap="square" lIns="121900" tIns="121900" rIns="121900" bIns="121900" rtlCol="0" anchor="t" anchorCtr="0">
            <a:noAutofit/>
          </a:bodyPr>
          <a:lstStyle/>
          <a:p>
            <a:pPr indent="-482588">
              <a:buClr>
                <a:schemeClr val="lt1"/>
              </a:buClr>
              <a:buSzPts val="2100"/>
            </a:pPr>
            <a:r>
              <a:rPr lang="en" sz="2800" dirty="0">
                <a:solidFill>
                  <a:schemeClr val="lt1"/>
                </a:solidFill>
              </a:rPr>
              <a:t>Affected, like adults, by discourses that </a:t>
            </a:r>
            <a:r>
              <a:rPr lang="en" sz="2800" dirty="0" err="1">
                <a:solidFill>
                  <a:schemeClr val="lt1"/>
                </a:solidFill>
              </a:rPr>
              <a:t>minimise</a:t>
            </a:r>
            <a:r>
              <a:rPr lang="en" sz="2800" dirty="0">
                <a:solidFill>
                  <a:schemeClr val="lt1"/>
                </a:solidFill>
              </a:rPr>
              <a:t> the crisis</a:t>
            </a:r>
            <a:endParaRPr sz="2800" dirty="0">
              <a:solidFill>
                <a:schemeClr val="lt1"/>
              </a:solidFill>
            </a:endParaRPr>
          </a:p>
          <a:p>
            <a:pPr indent="-482588">
              <a:buClr>
                <a:schemeClr val="lt1"/>
              </a:buClr>
              <a:buSzPts val="2100"/>
            </a:pPr>
            <a:r>
              <a:rPr lang="en" sz="2800" dirty="0">
                <a:solidFill>
                  <a:schemeClr val="lt1"/>
                </a:solidFill>
              </a:rPr>
              <a:t>Lack understanding of climate justice - or global reparative thinking</a:t>
            </a:r>
            <a:endParaRPr sz="2800" dirty="0">
              <a:solidFill>
                <a:schemeClr val="lt1"/>
              </a:solidFill>
            </a:endParaRPr>
          </a:p>
          <a:p>
            <a:pPr marL="0" indent="0">
              <a:spcBef>
                <a:spcPts val="2133"/>
              </a:spcBef>
              <a:buNone/>
            </a:pPr>
            <a:r>
              <a:rPr lang="en" sz="2533" dirty="0">
                <a:solidFill>
                  <a:schemeClr val="lt1"/>
                </a:solidFill>
              </a:rPr>
              <a:t>BUT, MORE THAN ADULTS</a:t>
            </a:r>
            <a:endParaRPr sz="2533" dirty="0">
              <a:solidFill>
                <a:schemeClr val="lt1"/>
              </a:solidFill>
            </a:endParaRPr>
          </a:p>
          <a:p>
            <a:pPr indent="-482588">
              <a:spcBef>
                <a:spcPts val="2133"/>
              </a:spcBef>
              <a:buClr>
                <a:schemeClr val="lt1"/>
              </a:buClr>
              <a:buSzPts val="2100"/>
            </a:pPr>
            <a:r>
              <a:rPr lang="en" sz="2800" dirty="0">
                <a:solidFill>
                  <a:schemeClr val="lt1"/>
                </a:solidFill>
              </a:rPr>
              <a:t>Reject narrative of climate as future problem for young to sort out. </a:t>
            </a:r>
            <a:endParaRPr sz="2800" dirty="0">
              <a:solidFill>
                <a:schemeClr val="lt1"/>
              </a:solidFill>
            </a:endParaRPr>
          </a:p>
          <a:p>
            <a:pPr indent="-482588">
              <a:buClr>
                <a:schemeClr val="lt1"/>
              </a:buClr>
              <a:buSzPts val="2100"/>
            </a:pPr>
            <a:r>
              <a:rPr lang="en" sz="2800" dirty="0">
                <a:solidFill>
                  <a:schemeClr val="lt1"/>
                </a:solidFill>
              </a:rPr>
              <a:t>Reject complacency of adults with means to make a difference.</a:t>
            </a:r>
            <a:endParaRPr sz="2800" dirty="0">
              <a:solidFill>
                <a:schemeClr val="lt1"/>
              </a:solidFill>
            </a:endParaRPr>
          </a:p>
          <a:p>
            <a:pPr indent="-482588">
              <a:buClr>
                <a:schemeClr val="lt1"/>
              </a:buClr>
              <a:buSzPts val="2100"/>
            </a:pPr>
            <a:r>
              <a:rPr lang="en" sz="2800" dirty="0">
                <a:solidFill>
                  <a:schemeClr val="lt1"/>
                </a:solidFill>
              </a:rPr>
              <a:t>Expect to be told truths. Express truths in direct &amp; blunt ways. </a:t>
            </a:r>
            <a:endParaRPr sz="2800" dirty="0">
              <a:solidFill>
                <a:schemeClr val="lt1"/>
              </a:solidFill>
            </a:endParaRPr>
          </a:p>
          <a:p>
            <a:pPr indent="0">
              <a:spcBef>
                <a:spcPts val="2133"/>
              </a:spcBef>
              <a:buNone/>
            </a:pPr>
            <a:r>
              <a:rPr lang="en" sz="2800" b="1" dirty="0">
                <a:solidFill>
                  <a:schemeClr val="lt1"/>
                </a:solidFill>
              </a:rPr>
              <a:t>So, how do they respond to arts about the crisis?</a:t>
            </a:r>
            <a:endParaRPr sz="2800" b="1" dirty="0">
              <a:solidFill>
                <a:schemeClr val="lt1"/>
              </a:solidFill>
            </a:endParaRPr>
          </a:p>
          <a:p>
            <a:pPr marL="0" indent="0">
              <a:spcBef>
                <a:spcPts val="2133"/>
              </a:spcBef>
              <a:spcAft>
                <a:spcPts val="2133"/>
              </a:spcAft>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6"/>
          <p:cNvSpPr txBox="1">
            <a:spLocks noGrp="1"/>
          </p:cNvSpPr>
          <p:nvPr>
            <p:ph type="title"/>
          </p:nvPr>
        </p:nvSpPr>
        <p:spPr>
          <a:xfrm>
            <a:off x="415600" y="331067"/>
            <a:ext cx="12044000" cy="763600"/>
          </a:xfrm>
          <a:prstGeom prst="rect">
            <a:avLst/>
          </a:prstGeom>
        </p:spPr>
        <p:txBody>
          <a:bodyPr spcFirstLastPara="1" vert="horz" wrap="square" lIns="121900" tIns="121900" rIns="121900" bIns="121900" rtlCol="0" anchor="t" anchorCtr="0">
            <a:noAutofit/>
          </a:bodyPr>
          <a:lstStyle/>
          <a:p>
            <a:r>
              <a:rPr lang="en" sz="3467" b="1">
                <a:latin typeface="Helvetica Neue"/>
                <a:ea typeface="Helvetica Neue"/>
                <a:cs typeface="Helvetica Neue"/>
                <a:sym typeface="Helvetica Neue"/>
              </a:rPr>
              <a:t>CMUK research for A New Direction Listening Project </a:t>
            </a:r>
            <a:endParaRPr sz="3467" b="1">
              <a:latin typeface="Helvetica Neue"/>
              <a:ea typeface="Helvetica Neue"/>
              <a:cs typeface="Helvetica Neue"/>
              <a:sym typeface="Helvetica Neue"/>
            </a:endParaRPr>
          </a:p>
        </p:txBody>
      </p:sp>
      <p:sp>
        <p:nvSpPr>
          <p:cNvPr id="230" name="Google Shape;230;p46"/>
          <p:cNvSpPr txBox="1">
            <a:spLocks noGrp="1"/>
          </p:cNvSpPr>
          <p:nvPr>
            <p:ph type="body" idx="1"/>
          </p:nvPr>
        </p:nvSpPr>
        <p:spPr>
          <a:xfrm>
            <a:off x="284967" y="1248033"/>
            <a:ext cx="6134800" cy="3690400"/>
          </a:xfrm>
          <a:prstGeom prst="rect">
            <a:avLst/>
          </a:prstGeom>
        </p:spPr>
        <p:txBody>
          <a:bodyPr spcFirstLastPara="1" vert="horz" wrap="square" lIns="121900" tIns="121900" rIns="121900" bIns="121900" rtlCol="0" anchor="t" anchorCtr="0">
            <a:noAutofit/>
          </a:bodyPr>
          <a:lstStyle/>
          <a:p>
            <a:pPr indent="-465655">
              <a:buClr>
                <a:schemeClr val="dk1"/>
              </a:buClr>
              <a:buSzPts val="1900"/>
              <a:buFont typeface="Helvetica Neue"/>
              <a:buChar char="●"/>
            </a:pPr>
            <a:r>
              <a:rPr lang="en" sz="2533">
                <a:solidFill>
                  <a:schemeClr val="dk1"/>
                </a:solidFill>
                <a:latin typeface="Helvetica Neue"/>
                <a:ea typeface="Helvetica Neue"/>
                <a:cs typeface="Helvetica Neue"/>
                <a:sym typeface="Helvetica Neue"/>
              </a:rPr>
              <a:t>Don’t bracket out the Earth crisis: carefully design ways to explore it</a:t>
            </a:r>
            <a:endParaRPr sz="2533">
              <a:solidFill>
                <a:schemeClr val="dk1"/>
              </a:solidFill>
              <a:latin typeface="Helvetica Neue"/>
              <a:ea typeface="Helvetica Neue"/>
              <a:cs typeface="Helvetica Neue"/>
              <a:sym typeface="Helvetica Neue"/>
            </a:endParaRPr>
          </a:p>
          <a:p>
            <a:pPr indent="-465655">
              <a:buClr>
                <a:schemeClr val="dk1"/>
              </a:buClr>
              <a:buSzPts val="1900"/>
              <a:buFont typeface="Helvetica Neue"/>
              <a:buChar char="●"/>
            </a:pPr>
            <a:r>
              <a:rPr lang="en" sz="2533">
                <a:solidFill>
                  <a:schemeClr val="dk1"/>
                </a:solidFill>
                <a:latin typeface="Helvetica Neue"/>
                <a:ea typeface="Helvetica Neue"/>
                <a:cs typeface="Helvetica Neue"/>
                <a:sym typeface="Helvetica Neue"/>
              </a:rPr>
              <a:t>Don’t pigeonhole or burden young people as eco-warriors</a:t>
            </a:r>
            <a:endParaRPr sz="2533">
              <a:solidFill>
                <a:schemeClr val="dk1"/>
              </a:solidFill>
              <a:latin typeface="Helvetica Neue"/>
              <a:ea typeface="Helvetica Neue"/>
              <a:cs typeface="Helvetica Neue"/>
              <a:sym typeface="Helvetica Neue"/>
            </a:endParaRPr>
          </a:p>
          <a:p>
            <a:pPr indent="-465655">
              <a:buClr>
                <a:schemeClr val="dk1"/>
              </a:buClr>
              <a:buSzPts val="1900"/>
              <a:buFont typeface="Helvetica Neue"/>
              <a:buChar char="●"/>
            </a:pPr>
            <a:r>
              <a:rPr lang="en" sz="2533">
                <a:solidFill>
                  <a:schemeClr val="dk1"/>
                </a:solidFill>
                <a:latin typeface="Helvetica Neue"/>
                <a:ea typeface="Helvetica Neue"/>
                <a:cs typeface="Helvetica Neue"/>
                <a:sym typeface="Helvetica Neue"/>
              </a:rPr>
              <a:t>Can’t assume voice is natural: Knowing more about the Earth crisis brings confidence to speak </a:t>
            </a:r>
            <a:endParaRPr sz="2533">
              <a:solidFill>
                <a:schemeClr val="dk1"/>
              </a:solidFill>
              <a:latin typeface="Helvetica Neue"/>
              <a:ea typeface="Helvetica Neue"/>
              <a:cs typeface="Helvetica Neue"/>
              <a:sym typeface="Helvetica Neue"/>
            </a:endParaRPr>
          </a:p>
          <a:p>
            <a:pPr indent="-465655">
              <a:buClr>
                <a:schemeClr val="dk1"/>
              </a:buClr>
              <a:buSzPts val="1900"/>
              <a:buFont typeface="Helvetica Neue"/>
              <a:buChar char="●"/>
            </a:pPr>
            <a:r>
              <a:rPr lang="en" sz="2533">
                <a:solidFill>
                  <a:schemeClr val="dk1"/>
                </a:solidFill>
                <a:latin typeface="Helvetica Neue"/>
                <a:ea typeface="Helvetica Neue"/>
                <a:cs typeface="Helvetica Neue"/>
                <a:sym typeface="Helvetica Neue"/>
              </a:rPr>
              <a:t>Trauma-sensitive adult support: meaningful youth voice requires profound awareness of needs</a:t>
            </a:r>
            <a:endParaRPr sz="2533"/>
          </a:p>
        </p:txBody>
      </p:sp>
      <p:pic>
        <p:nvPicPr>
          <p:cNvPr id="231" name="Google Shape;231;p46"/>
          <p:cNvPicPr preferRelativeResize="0"/>
          <p:nvPr/>
        </p:nvPicPr>
        <p:blipFill>
          <a:blip r:embed="rId3">
            <a:alphaModFix/>
          </a:blip>
          <a:stretch>
            <a:fillRect/>
          </a:stretch>
        </p:blipFill>
        <p:spPr>
          <a:xfrm>
            <a:off x="6419768" y="2858107"/>
            <a:ext cx="5640233" cy="3999893"/>
          </a:xfrm>
          <a:prstGeom prst="rect">
            <a:avLst/>
          </a:prstGeom>
          <a:noFill/>
          <a:ln>
            <a:noFill/>
          </a:ln>
        </p:spPr>
      </p:pic>
      <p:sp>
        <p:nvSpPr>
          <p:cNvPr id="232" name="Google Shape;232;p46"/>
          <p:cNvSpPr txBox="1"/>
          <p:nvPr/>
        </p:nvSpPr>
        <p:spPr>
          <a:xfrm>
            <a:off x="6234367" y="1248034"/>
            <a:ext cx="5148400" cy="943936"/>
          </a:xfrm>
          <a:prstGeom prst="rect">
            <a:avLst/>
          </a:prstGeom>
          <a:noFill/>
          <a:ln>
            <a:noFill/>
          </a:ln>
        </p:spPr>
        <p:txBody>
          <a:bodyPr spcFirstLastPara="1" wrap="square" lIns="121900" tIns="121900" rIns="121900" bIns="121900" anchor="t" anchorCtr="0">
            <a:spAutoFit/>
          </a:bodyPr>
          <a:lstStyle/>
          <a:p>
            <a:r>
              <a:rPr lang="en" sz="2267" dirty="0"/>
              <a:t>https://</a:t>
            </a:r>
            <a:r>
              <a:rPr lang="en" sz="2267" dirty="0" err="1"/>
              <a:t>anewdirection.org.uk</a:t>
            </a:r>
            <a:r>
              <a:rPr lang="en" sz="2267" dirty="0"/>
              <a:t>/research/listening-projects</a:t>
            </a:r>
            <a:endParaRPr sz="2267" dirty="0"/>
          </a:p>
        </p:txBody>
      </p:sp>
      <p:sp>
        <p:nvSpPr>
          <p:cNvPr id="233" name="Google Shape;233;p46"/>
          <p:cNvSpPr txBox="1"/>
          <p:nvPr/>
        </p:nvSpPr>
        <p:spPr>
          <a:xfrm>
            <a:off x="284967" y="6176167"/>
            <a:ext cx="5148400" cy="430847"/>
          </a:xfrm>
          <a:prstGeom prst="rect">
            <a:avLst/>
          </a:prstGeom>
          <a:noFill/>
          <a:ln>
            <a:noFill/>
          </a:ln>
        </p:spPr>
        <p:txBody>
          <a:bodyPr spcFirstLastPara="1" wrap="square" lIns="121900" tIns="121900" rIns="121900" bIns="121900" anchor="t" anchorCtr="0">
            <a:spAutoFit/>
          </a:bodyPr>
          <a:lstStyle/>
          <a:p>
            <a:r>
              <a:rPr lang="en" sz="1200"/>
              <a:t>Graphic responses in report - Hannah White, Stephen Shiell, Artur Vidal</a:t>
            </a: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47"/>
          <p:cNvPicPr preferRelativeResize="0"/>
          <p:nvPr/>
        </p:nvPicPr>
        <p:blipFill>
          <a:blip r:embed="rId3">
            <a:alphaModFix/>
          </a:blip>
          <a:stretch>
            <a:fillRect/>
          </a:stretch>
        </p:blipFill>
        <p:spPr>
          <a:xfrm>
            <a:off x="3793847" y="1"/>
            <a:ext cx="8829655" cy="6858001"/>
          </a:xfrm>
          <a:prstGeom prst="rect">
            <a:avLst/>
          </a:prstGeom>
          <a:noFill/>
          <a:ln>
            <a:noFill/>
          </a:ln>
        </p:spPr>
      </p:pic>
      <p:sp>
        <p:nvSpPr>
          <p:cNvPr id="239" name="Google Shape;239;p47"/>
          <p:cNvSpPr txBox="1">
            <a:spLocks noGrp="1"/>
          </p:cNvSpPr>
          <p:nvPr>
            <p:ph type="title"/>
          </p:nvPr>
        </p:nvSpPr>
        <p:spPr>
          <a:xfrm>
            <a:off x="523033" y="319633"/>
            <a:ext cx="3436000" cy="763600"/>
          </a:xfrm>
          <a:prstGeom prst="rect">
            <a:avLst/>
          </a:prstGeom>
        </p:spPr>
        <p:txBody>
          <a:bodyPr spcFirstLastPara="1" vert="horz" wrap="square" lIns="121900" tIns="121900" rIns="121900" bIns="121900" rtlCol="0" anchor="t" anchorCtr="0">
            <a:normAutofit fontScale="90000"/>
          </a:bodyPr>
          <a:lstStyle/>
          <a:p>
            <a:r>
              <a:rPr lang="en" sz="3600" b="1">
                <a:solidFill>
                  <a:srgbClr val="980000"/>
                </a:solidFill>
                <a:latin typeface="Helvetica Neue"/>
                <a:ea typeface="Helvetica Neue"/>
                <a:cs typeface="Helvetica Neue"/>
                <a:sym typeface="Helvetica Neue"/>
              </a:rPr>
              <a:t>Being Possitopian as an imagination practice </a:t>
            </a:r>
            <a:endParaRPr sz="3600" b="1">
              <a:solidFill>
                <a:srgbClr val="980000"/>
              </a:solidFill>
              <a:latin typeface="Helvetica Neue"/>
              <a:ea typeface="Helvetica Neue"/>
              <a:cs typeface="Helvetica Neue"/>
              <a:sym typeface="Helvetica Neue"/>
            </a:endParaRPr>
          </a:p>
        </p:txBody>
      </p:sp>
      <p:sp>
        <p:nvSpPr>
          <p:cNvPr id="240" name="Google Shape;240;p47"/>
          <p:cNvSpPr txBox="1"/>
          <p:nvPr/>
        </p:nvSpPr>
        <p:spPr>
          <a:xfrm>
            <a:off x="523033" y="2551201"/>
            <a:ext cx="3770000" cy="3588699"/>
          </a:xfrm>
          <a:prstGeom prst="rect">
            <a:avLst/>
          </a:prstGeom>
          <a:noFill/>
          <a:ln>
            <a:noFill/>
          </a:ln>
        </p:spPr>
        <p:txBody>
          <a:bodyPr spcFirstLastPara="1" wrap="square" lIns="121900" tIns="121900" rIns="121900" bIns="121900" anchor="t" anchorCtr="0">
            <a:spAutoFit/>
          </a:bodyPr>
          <a:lstStyle/>
          <a:p>
            <a:pPr>
              <a:lnSpc>
                <a:spcPct val="95000"/>
              </a:lnSpc>
            </a:pPr>
            <a:r>
              <a:rPr lang="en" sz="2705">
                <a:solidFill>
                  <a:schemeClr val="dk1"/>
                </a:solidFill>
                <a:latin typeface="Helvetica Neue"/>
                <a:ea typeface="Helvetica Neue"/>
                <a:cs typeface="Helvetica Neue"/>
                <a:sym typeface="Helvetica Neue"/>
              </a:rPr>
              <a:t>Unique principle of CMUK: An approach to future thinking that expands the possible future, drawing on physical realities +  imagination. </a:t>
            </a:r>
            <a:endParaRPr sz="2705">
              <a:solidFill>
                <a:schemeClr val="dk1"/>
              </a:solidFill>
              <a:latin typeface="Helvetica Neue"/>
              <a:ea typeface="Helvetica Neue"/>
              <a:cs typeface="Helvetica Neue"/>
              <a:sym typeface="Helvetica Neue"/>
            </a:endParaRPr>
          </a:p>
          <a:p>
            <a:pPr>
              <a:spcBef>
                <a:spcPts val="1600"/>
              </a:spcBef>
            </a:pP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48"/>
          <p:cNvPicPr preferRelativeResize="0"/>
          <p:nvPr/>
        </p:nvPicPr>
        <p:blipFill>
          <a:blip r:embed="rId3">
            <a:alphaModFix/>
          </a:blip>
          <a:stretch>
            <a:fillRect/>
          </a:stretch>
        </p:blipFill>
        <p:spPr>
          <a:xfrm>
            <a:off x="6090493" y="2444768"/>
            <a:ext cx="6101505" cy="4413233"/>
          </a:xfrm>
          <a:prstGeom prst="rect">
            <a:avLst/>
          </a:prstGeom>
          <a:noFill/>
          <a:ln>
            <a:noFill/>
          </a:ln>
        </p:spPr>
      </p:pic>
      <p:sp>
        <p:nvSpPr>
          <p:cNvPr id="246" name="Google Shape;246;p48"/>
          <p:cNvSpPr txBox="1"/>
          <p:nvPr/>
        </p:nvSpPr>
        <p:spPr>
          <a:xfrm>
            <a:off x="350633" y="4215834"/>
            <a:ext cx="5525600" cy="1477480"/>
          </a:xfrm>
          <a:prstGeom prst="rect">
            <a:avLst/>
          </a:prstGeom>
          <a:noFill/>
          <a:ln>
            <a:noFill/>
          </a:ln>
        </p:spPr>
        <p:txBody>
          <a:bodyPr spcFirstLastPara="1" wrap="square" lIns="121900" tIns="121900" rIns="121900" bIns="121900" anchor="t" anchorCtr="0">
            <a:spAutoFit/>
          </a:bodyPr>
          <a:lstStyle/>
          <a:p>
            <a:r>
              <a:rPr lang="en" sz="2667" b="1"/>
              <a:t>CMUK Imagine Futures:</a:t>
            </a:r>
            <a:r>
              <a:rPr lang="en" sz="2667"/>
              <a:t> trialling arts-led approaches for young people to imagine futures</a:t>
            </a:r>
            <a:endParaRPr sz="2667"/>
          </a:p>
        </p:txBody>
      </p:sp>
      <p:sp>
        <p:nvSpPr>
          <p:cNvPr id="247" name="Google Shape;247;p48"/>
          <p:cNvSpPr txBox="1"/>
          <p:nvPr/>
        </p:nvSpPr>
        <p:spPr>
          <a:xfrm>
            <a:off x="7683467" y="363601"/>
            <a:ext cx="3384800" cy="902643"/>
          </a:xfrm>
          <a:prstGeom prst="rect">
            <a:avLst/>
          </a:prstGeom>
          <a:noFill/>
          <a:ln>
            <a:noFill/>
          </a:ln>
        </p:spPr>
        <p:txBody>
          <a:bodyPr spcFirstLastPara="1" wrap="square" lIns="121900" tIns="121900" rIns="121900" bIns="121900" anchor="t" anchorCtr="0">
            <a:spAutoFit/>
          </a:bodyPr>
          <a:lstStyle/>
          <a:p>
            <a:r>
              <a:rPr lang="en" sz="2133" u="sng" dirty="0">
                <a:solidFill>
                  <a:schemeClr val="hlink"/>
                </a:solidFill>
                <a:hlinkClick r:id="rId4"/>
              </a:rPr>
              <a:t>https://imaginefutures.net/</a:t>
            </a:r>
            <a:r>
              <a:rPr lang="en" sz="2133" dirty="0"/>
              <a:t> Supported by Festival Bridge</a:t>
            </a:r>
            <a:endParaRPr sz="2133" dirty="0"/>
          </a:p>
        </p:txBody>
      </p:sp>
      <p:pic>
        <p:nvPicPr>
          <p:cNvPr id="248" name="Google Shape;248;p48"/>
          <p:cNvPicPr preferRelativeResize="0"/>
          <p:nvPr/>
        </p:nvPicPr>
        <p:blipFill>
          <a:blip r:embed="rId5">
            <a:alphaModFix/>
          </a:blip>
          <a:stretch>
            <a:fillRect/>
          </a:stretch>
        </p:blipFill>
        <p:spPr>
          <a:xfrm>
            <a:off x="0" y="0"/>
            <a:ext cx="7046336" cy="39635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6B817-BFB4-8406-DDBB-6CA514456AC0}"/>
              </a:ext>
            </a:extLst>
          </p:cNvPr>
          <p:cNvSpPr>
            <a:spLocks noGrp="1"/>
          </p:cNvSpPr>
          <p:nvPr>
            <p:ph type="title"/>
          </p:nvPr>
        </p:nvSpPr>
        <p:spPr/>
        <p:txBody>
          <a:bodyPr/>
          <a:lstStyle/>
          <a:p>
            <a:r>
              <a:rPr lang="en-US" dirty="0"/>
              <a:t>CAL and CMUK Ecologies in Practice</a:t>
            </a:r>
          </a:p>
        </p:txBody>
      </p:sp>
      <p:sp>
        <p:nvSpPr>
          <p:cNvPr id="3" name="Content Placeholder 2">
            <a:extLst>
              <a:ext uri="{FF2B5EF4-FFF2-40B4-BE49-F238E27FC236}">
                <a16:creationId xmlns:a16="http://schemas.microsoft.com/office/drawing/2014/main" id="{B06C9729-2D26-C195-2BA1-48905A957696}"/>
              </a:ext>
            </a:extLst>
          </p:cNvPr>
          <p:cNvSpPr>
            <a:spLocks noGrp="1"/>
          </p:cNvSpPr>
          <p:nvPr>
            <p:ph idx="1"/>
          </p:nvPr>
        </p:nvSpPr>
        <p:spPr>
          <a:xfrm>
            <a:off x="981456" y="2043684"/>
            <a:ext cx="7729728" cy="3391281"/>
          </a:xfrm>
        </p:spPr>
        <p:txBody>
          <a:bodyPr>
            <a:normAutofit fontScale="92500" lnSpcReduction="10000"/>
          </a:bodyPr>
          <a:lstStyle/>
          <a:p>
            <a:r>
              <a:rPr lang="en-GB" sz="3200" dirty="0">
                <a:solidFill>
                  <a:srgbClr val="000000"/>
                </a:solidFill>
                <a:effectLst/>
                <a:latin typeface="Calibri" panose="020F0502020204030204" pitchFamily="34" charset="0"/>
              </a:rPr>
              <a:t>Context</a:t>
            </a:r>
          </a:p>
          <a:p>
            <a:r>
              <a:rPr lang="en-GB" sz="3200" dirty="0">
                <a:solidFill>
                  <a:srgbClr val="000000"/>
                </a:solidFill>
                <a:effectLst/>
                <a:latin typeface="Calibri" panose="020F0502020204030204" pitchFamily="34" charset="0"/>
              </a:rPr>
              <a:t>Intentions</a:t>
            </a:r>
          </a:p>
          <a:p>
            <a:r>
              <a:rPr lang="en-GB" sz="3200" dirty="0">
                <a:solidFill>
                  <a:srgbClr val="000000"/>
                </a:solidFill>
                <a:effectLst/>
                <a:latin typeface="Calibri" panose="020F0502020204030204" pitchFamily="34" charset="0"/>
              </a:rPr>
              <a:t>Research design:- methods, approaches, practice researchers and  participants</a:t>
            </a:r>
          </a:p>
          <a:p>
            <a:r>
              <a:rPr lang="en-GB" sz="3200" dirty="0">
                <a:solidFill>
                  <a:srgbClr val="000000"/>
                </a:solidFill>
                <a:effectLst/>
                <a:latin typeface="Calibri" panose="020F0502020204030204" pitchFamily="34" charset="0"/>
              </a:rPr>
              <a:t>Difficulties and Discoveries in practice research</a:t>
            </a:r>
          </a:p>
          <a:p>
            <a:r>
              <a:rPr lang="en-GB" sz="3200" dirty="0">
                <a:solidFill>
                  <a:srgbClr val="000000"/>
                </a:solidFill>
                <a:effectLst/>
                <a:latin typeface="Calibri" panose="020F0502020204030204" pitchFamily="34" charset="0"/>
              </a:rPr>
              <a:t>Key points for empowering young people in the Earth Crisis via participatory arts methods</a:t>
            </a:r>
          </a:p>
          <a:p>
            <a:endParaRPr lang="en-US" dirty="0"/>
          </a:p>
        </p:txBody>
      </p:sp>
    </p:spTree>
    <p:extLst>
      <p:ext uri="{BB962C8B-B14F-4D97-AF65-F5344CB8AC3E}">
        <p14:creationId xmlns:p14="http://schemas.microsoft.com/office/powerpoint/2010/main" val="3187185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9"/>
          <p:cNvSpPr txBox="1">
            <a:spLocks noGrp="1"/>
          </p:cNvSpPr>
          <p:nvPr>
            <p:ph type="title"/>
          </p:nvPr>
        </p:nvSpPr>
        <p:spPr>
          <a:xfrm>
            <a:off x="415600" y="166600"/>
            <a:ext cx="11360800" cy="763600"/>
          </a:xfrm>
          <a:prstGeom prst="rect">
            <a:avLst/>
          </a:prstGeom>
        </p:spPr>
        <p:txBody>
          <a:bodyPr spcFirstLastPara="1" vert="horz" wrap="square" lIns="121900" tIns="121900" rIns="121900" bIns="121900" rtlCol="0" anchor="t" anchorCtr="0">
            <a:noAutofit/>
          </a:bodyPr>
          <a:lstStyle/>
          <a:p>
            <a:r>
              <a:rPr lang="en" b="1"/>
              <a:t>‘Once Upon a Planet’: Tullie House Museum</a:t>
            </a:r>
            <a:endParaRPr b="1"/>
          </a:p>
        </p:txBody>
      </p:sp>
      <p:pic>
        <p:nvPicPr>
          <p:cNvPr id="254" name="Google Shape;254;p49"/>
          <p:cNvPicPr preferRelativeResize="0"/>
          <p:nvPr/>
        </p:nvPicPr>
        <p:blipFill>
          <a:blip r:embed="rId3">
            <a:alphaModFix/>
          </a:blip>
          <a:stretch>
            <a:fillRect/>
          </a:stretch>
        </p:blipFill>
        <p:spPr>
          <a:xfrm>
            <a:off x="-430466" y="3429001"/>
            <a:ext cx="4654121" cy="3490601"/>
          </a:xfrm>
          <a:prstGeom prst="rect">
            <a:avLst/>
          </a:prstGeom>
          <a:noFill/>
          <a:ln>
            <a:noFill/>
          </a:ln>
        </p:spPr>
      </p:pic>
      <p:pic>
        <p:nvPicPr>
          <p:cNvPr id="255" name="Google Shape;255;p49"/>
          <p:cNvPicPr preferRelativeResize="0"/>
          <p:nvPr/>
        </p:nvPicPr>
        <p:blipFill>
          <a:blip r:embed="rId4">
            <a:alphaModFix/>
          </a:blip>
          <a:stretch>
            <a:fillRect/>
          </a:stretch>
        </p:blipFill>
        <p:spPr>
          <a:xfrm>
            <a:off x="3673867" y="2108734"/>
            <a:ext cx="4336367" cy="3065932"/>
          </a:xfrm>
          <a:prstGeom prst="rect">
            <a:avLst/>
          </a:prstGeom>
          <a:noFill/>
          <a:ln>
            <a:noFill/>
          </a:ln>
        </p:spPr>
      </p:pic>
      <p:sp>
        <p:nvSpPr>
          <p:cNvPr id="256" name="Google Shape;256;p49"/>
          <p:cNvSpPr txBox="1"/>
          <p:nvPr/>
        </p:nvSpPr>
        <p:spPr>
          <a:xfrm>
            <a:off x="349400" y="930201"/>
            <a:ext cx="11493200" cy="1067047"/>
          </a:xfrm>
          <a:prstGeom prst="rect">
            <a:avLst/>
          </a:prstGeom>
          <a:noFill/>
          <a:ln>
            <a:noFill/>
          </a:ln>
        </p:spPr>
        <p:txBody>
          <a:bodyPr spcFirstLastPara="1" wrap="square" lIns="121900" tIns="121900" rIns="121900" bIns="121900" anchor="t" anchorCtr="0">
            <a:spAutoFit/>
          </a:bodyPr>
          <a:lstStyle/>
          <a:p>
            <a:r>
              <a:rPr lang="en" sz="2667"/>
              <a:t>Young artist in residence - Megan Bowyer - a CMUK associate</a:t>
            </a:r>
            <a:endParaRPr sz="2667"/>
          </a:p>
          <a:p>
            <a:r>
              <a:rPr lang="en" sz="2667"/>
              <a:t>Played with objects &amp; their meanings</a:t>
            </a:r>
            <a:endParaRPr sz="2667"/>
          </a:p>
        </p:txBody>
      </p:sp>
      <p:pic>
        <p:nvPicPr>
          <p:cNvPr id="257" name="Google Shape;257;p49"/>
          <p:cNvPicPr preferRelativeResize="0"/>
          <p:nvPr/>
        </p:nvPicPr>
        <p:blipFill>
          <a:blip r:embed="rId5">
            <a:alphaModFix/>
          </a:blip>
          <a:stretch>
            <a:fillRect/>
          </a:stretch>
        </p:blipFill>
        <p:spPr>
          <a:xfrm>
            <a:off x="7479117" y="1507234"/>
            <a:ext cx="4848840" cy="68580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50"/>
          <p:cNvSpPr txBox="1">
            <a:spLocks noGrp="1"/>
          </p:cNvSpPr>
          <p:nvPr>
            <p:ph type="title"/>
          </p:nvPr>
        </p:nvSpPr>
        <p:spPr>
          <a:xfrm>
            <a:off x="415600" y="222000"/>
            <a:ext cx="7181600" cy="763600"/>
          </a:xfrm>
          <a:prstGeom prst="rect">
            <a:avLst/>
          </a:prstGeom>
        </p:spPr>
        <p:txBody>
          <a:bodyPr spcFirstLastPara="1" vert="horz" wrap="square" lIns="121900" tIns="121900" rIns="121900" bIns="121900" rtlCol="0" anchor="t" anchorCtr="0">
            <a:noAutofit/>
          </a:bodyPr>
          <a:lstStyle/>
          <a:p>
            <a:r>
              <a:rPr lang="en" sz="3067" b="1"/>
              <a:t>I worked with Kimberley </a:t>
            </a:r>
            <a:endParaRPr sz="3067" b="1"/>
          </a:p>
          <a:p>
            <a:r>
              <a:rPr lang="en" sz="3067" b="1"/>
              <a:t>Foster, Norwich artist</a:t>
            </a:r>
            <a:endParaRPr sz="3067" b="1"/>
          </a:p>
        </p:txBody>
      </p:sp>
      <p:pic>
        <p:nvPicPr>
          <p:cNvPr id="263" name="Google Shape;263;p50"/>
          <p:cNvPicPr preferRelativeResize="0"/>
          <p:nvPr/>
        </p:nvPicPr>
        <p:blipFill rotWithShape="1">
          <a:blip r:embed="rId3">
            <a:alphaModFix/>
          </a:blip>
          <a:srcRect t="41667" r="11598" b="-3050"/>
          <a:stretch/>
        </p:blipFill>
        <p:spPr>
          <a:xfrm>
            <a:off x="6347170" y="1760767"/>
            <a:ext cx="5808831" cy="5218901"/>
          </a:xfrm>
          <a:prstGeom prst="rect">
            <a:avLst/>
          </a:prstGeom>
          <a:noFill/>
          <a:ln>
            <a:noFill/>
          </a:ln>
        </p:spPr>
      </p:pic>
      <p:pic>
        <p:nvPicPr>
          <p:cNvPr id="264" name="Google Shape;264;p50"/>
          <p:cNvPicPr preferRelativeResize="0"/>
          <p:nvPr/>
        </p:nvPicPr>
        <p:blipFill rotWithShape="1">
          <a:blip r:embed="rId4">
            <a:alphaModFix/>
          </a:blip>
          <a:srcRect t="17657" b="11228"/>
          <a:stretch/>
        </p:blipFill>
        <p:spPr>
          <a:xfrm>
            <a:off x="89067" y="1760767"/>
            <a:ext cx="5504200" cy="5218901"/>
          </a:xfrm>
          <a:prstGeom prst="rect">
            <a:avLst/>
          </a:prstGeom>
          <a:noFill/>
          <a:ln>
            <a:noFill/>
          </a:ln>
        </p:spPr>
      </p:pic>
      <p:sp>
        <p:nvSpPr>
          <p:cNvPr id="265" name="Google Shape;265;p50"/>
          <p:cNvSpPr txBox="1"/>
          <p:nvPr/>
        </p:nvSpPr>
        <p:spPr>
          <a:xfrm>
            <a:off x="6096000" y="222001"/>
            <a:ext cx="6060000" cy="943936"/>
          </a:xfrm>
          <a:prstGeom prst="rect">
            <a:avLst/>
          </a:prstGeom>
          <a:noFill/>
          <a:ln>
            <a:noFill/>
          </a:ln>
        </p:spPr>
        <p:txBody>
          <a:bodyPr spcFirstLastPara="1" wrap="square" lIns="121900" tIns="121900" rIns="121900" bIns="121900" anchor="t" anchorCtr="0">
            <a:spAutoFit/>
          </a:bodyPr>
          <a:lstStyle/>
          <a:p>
            <a:r>
              <a:rPr lang="en" sz="2267"/>
              <a:t>Arts-led methodologies for engaging young people in the Earth crisis. Goldsmiths.</a:t>
            </a:r>
            <a:endParaRPr sz="2267"/>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51"/>
          <p:cNvPicPr preferRelativeResize="0"/>
          <p:nvPr/>
        </p:nvPicPr>
        <p:blipFill>
          <a:blip r:embed="rId3">
            <a:alphaModFix/>
          </a:blip>
          <a:stretch>
            <a:fillRect/>
          </a:stretch>
        </p:blipFill>
        <p:spPr>
          <a:xfrm>
            <a:off x="458791" y="1"/>
            <a:ext cx="4843443" cy="6858001"/>
          </a:xfrm>
          <a:prstGeom prst="rect">
            <a:avLst/>
          </a:prstGeom>
          <a:noFill/>
          <a:ln>
            <a:noFill/>
          </a:ln>
        </p:spPr>
      </p:pic>
      <p:pic>
        <p:nvPicPr>
          <p:cNvPr id="271" name="Google Shape;271;p51"/>
          <p:cNvPicPr preferRelativeResize="0"/>
          <p:nvPr/>
        </p:nvPicPr>
        <p:blipFill>
          <a:blip r:embed="rId4">
            <a:alphaModFix/>
          </a:blip>
          <a:stretch>
            <a:fillRect/>
          </a:stretch>
        </p:blipFill>
        <p:spPr>
          <a:xfrm>
            <a:off x="5809993" y="0"/>
            <a:ext cx="6200575"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E6DD-F84A-0B5C-34F0-87BA8D3F0928}"/>
              </a:ext>
            </a:extLst>
          </p:cNvPr>
          <p:cNvSpPr>
            <a:spLocks noGrp="1"/>
          </p:cNvSpPr>
          <p:nvPr>
            <p:ph type="title"/>
          </p:nvPr>
        </p:nvSpPr>
        <p:spPr>
          <a:xfrm>
            <a:off x="1558480" y="681037"/>
            <a:ext cx="9075039" cy="1188720"/>
          </a:xfrm>
        </p:spPr>
        <p:txBody>
          <a:bodyPr>
            <a:normAutofit fontScale="90000"/>
          </a:bodyPr>
          <a:lstStyle/>
          <a:p>
            <a:r>
              <a:rPr lang="en-GB" dirty="0">
                <a:solidFill>
                  <a:srgbClr val="000000"/>
                </a:solidFill>
                <a:effectLst/>
                <a:latin typeface="Calibri" panose="020F0502020204030204" pitchFamily="34" charset="0"/>
              </a:rPr>
              <a:t>Difficulties and Discoveries in practice research</a:t>
            </a:r>
            <a:br>
              <a:rPr lang="en-GB" dirty="0">
                <a:solidFill>
                  <a:srgbClr val="000000"/>
                </a:solidFill>
                <a:effectLst/>
                <a:latin typeface="Calibri" panose="020F0502020204030204" pitchFamily="34" charset="0"/>
              </a:rPr>
            </a:br>
            <a:endParaRPr lang="en-US" dirty="0"/>
          </a:p>
        </p:txBody>
      </p:sp>
      <p:graphicFrame>
        <p:nvGraphicFramePr>
          <p:cNvPr id="4" name="Content Placeholder 3">
            <a:extLst>
              <a:ext uri="{FF2B5EF4-FFF2-40B4-BE49-F238E27FC236}">
                <a16:creationId xmlns:a16="http://schemas.microsoft.com/office/drawing/2014/main" id="{18A6DDCD-BC6E-C5EB-7952-1DCE81DF65A2}"/>
              </a:ext>
            </a:extLst>
          </p:cNvPr>
          <p:cNvGraphicFramePr>
            <a:graphicFrameLocks noGrp="1"/>
          </p:cNvGraphicFramePr>
          <p:nvPr>
            <p:ph idx="1"/>
          </p:nvPr>
        </p:nvGraphicFramePr>
        <p:xfrm>
          <a:off x="538163" y="1585913"/>
          <a:ext cx="10515600" cy="4591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7248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88F9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1C93-4590-AD3A-09A0-9C1295B97D74}"/>
              </a:ext>
            </a:extLst>
          </p:cNvPr>
          <p:cNvSpPr>
            <a:spLocks noGrp="1"/>
          </p:cNvSpPr>
          <p:nvPr>
            <p:ph type="title"/>
          </p:nvPr>
        </p:nvSpPr>
        <p:spPr>
          <a:xfrm>
            <a:off x="838200" y="323850"/>
            <a:ext cx="10515600" cy="1325563"/>
          </a:xfrm>
        </p:spPr>
        <p:txBody>
          <a:bodyPr>
            <a:normAutofit/>
          </a:bodyPr>
          <a:lstStyle/>
          <a:p>
            <a:r>
              <a:rPr lang="en-GB" dirty="0">
                <a:solidFill>
                  <a:schemeClr val="bg1"/>
                </a:solidFill>
                <a:effectLst/>
                <a:latin typeface="Calibri" panose="020F0502020204030204" pitchFamily="34" charset="0"/>
              </a:rPr>
              <a:t>Questions emerging</a:t>
            </a:r>
            <a:br>
              <a:rPr lang="en-GB" dirty="0">
                <a:solidFill>
                  <a:schemeClr val="bg1"/>
                </a:solidFill>
                <a:effectLst/>
                <a:latin typeface="Calibri" panose="020F0502020204030204" pitchFamily="34" charset="0"/>
              </a:rPr>
            </a:br>
            <a:endParaRPr lang="en-US" dirty="0">
              <a:solidFill>
                <a:schemeClr val="bg1"/>
              </a:solidFill>
            </a:endParaRPr>
          </a:p>
        </p:txBody>
      </p:sp>
      <p:sp>
        <p:nvSpPr>
          <p:cNvPr id="3" name="Content Placeholder 2">
            <a:extLst>
              <a:ext uri="{FF2B5EF4-FFF2-40B4-BE49-F238E27FC236}">
                <a16:creationId xmlns:a16="http://schemas.microsoft.com/office/drawing/2014/main" id="{0422CCE2-8049-99B8-E558-3B3E3A0ED13F}"/>
              </a:ext>
            </a:extLst>
          </p:cNvPr>
          <p:cNvSpPr>
            <a:spLocks noGrp="1"/>
          </p:cNvSpPr>
          <p:nvPr>
            <p:ph idx="1"/>
          </p:nvPr>
        </p:nvSpPr>
        <p:spPr>
          <a:xfrm>
            <a:off x="652463" y="1649413"/>
            <a:ext cx="10515600" cy="4884737"/>
          </a:xfrm>
        </p:spPr>
        <p:txBody>
          <a:bodyPr>
            <a:normAutofit/>
          </a:bodyPr>
          <a:lstStyle/>
          <a:p>
            <a:r>
              <a:rPr lang="en-US" dirty="0">
                <a:solidFill>
                  <a:schemeClr val="bg1"/>
                </a:solidFill>
              </a:rPr>
              <a:t>How to adapt to the pressured time spaces available to students aged 14-18 and undergraduate students?</a:t>
            </a:r>
          </a:p>
          <a:p>
            <a:r>
              <a:rPr lang="en-US" dirty="0">
                <a:solidFill>
                  <a:schemeClr val="bg1"/>
                </a:solidFill>
              </a:rPr>
              <a:t>How to share knowledges and happenings of pedagogy and practice for synergies and consistency?</a:t>
            </a:r>
          </a:p>
          <a:p>
            <a:r>
              <a:rPr lang="en-US" dirty="0">
                <a:solidFill>
                  <a:schemeClr val="bg1"/>
                </a:solidFill>
              </a:rPr>
              <a:t>How to </a:t>
            </a:r>
            <a:r>
              <a:rPr lang="en-US" dirty="0" err="1">
                <a:solidFill>
                  <a:schemeClr val="bg1"/>
                </a:solidFill>
              </a:rPr>
              <a:t>maximise</a:t>
            </a:r>
            <a:r>
              <a:rPr lang="en-US" dirty="0">
                <a:solidFill>
                  <a:schemeClr val="bg1"/>
                </a:solidFill>
              </a:rPr>
              <a:t> opportunities for inclusive participant voice?</a:t>
            </a:r>
          </a:p>
          <a:p>
            <a:r>
              <a:rPr lang="en-US" dirty="0">
                <a:solidFill>
                  <a:schemeClr val="bg1"/>
                </a:solidFill>
              </a:rPr>
              <a:t>How to develop corresponding bodies of information, without trying to communicate too much?</a:t>
            </a:r>
          </a:p>
          <a:p>
            <a:r>
              <a:rPr lang="en-US" dirty="0">
                <a:solidFill>
                  <a:schemeClr val="bg1"/>
                </a:solidFill>
              </a:rPr>
              <a:t>How to validate the artworks created by young people?</a:t>
            </a:r>
          </a:p>
          <a:p>
            <a:r>
              <a:rPr lang="en-US" dirty="0">
                <a:solidFill>
                  <a:schemeClr val="bg1"/>
                </a:solidFill>
              </a:rPr>
              <a:t>How to combine ethical research, indirect pedagogies and critical pedagogies?</a:t>
            </a:r>
          </a:p>
          <a:p>
            <a:endParaRPr lang="en-US" dirty="0"/>
          </a:p>
        </p:txBody>
      </p:sp>
    </p:spTree>
    <p:extLst>
      <p:ext uri="{BB962C8B-B14F-4D97-AF65-F5344CB8AC3E}">
        <p14:creationId xmlns:p14="http://schemas.microsoft.com/office/powerpoint/2010/main" val="273977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88F9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D116E-16D6-FE05-592C-FC14B4B491BF}"/>
              </a:ext>
            </a:extLst>
          </p:cNvPr>
          <p:cNvSpPr>
            <a:spLocks noGrp="1"/>
          </p:cNvSpPr>
          <p:nvPr>
            <p:ph type="title"/>
          </p:nvPr>
        </p:nvSpPr>
        <p:spPr>
          <a:xfrm>
            <a:off x="838200" y="365125"/>
            <a:ext cx="10639425" cy="1553845"/>
          </a:xfrm>
        </p:spPr>
        <p:txBody>
          <a:bodyPr>
            <a:normAutofit/>
          </a:bodyPr>
          <a:lstStyle/>
          <a:p>
            <a:r>
              <a:rPr lang="en-GB" dirty="0">
                <a:solidFill>
                  <a:schemeClr val="bg1"/>
                </a:solidFill>
                <a:effectLst/>
                <a:latin typeface="Calibri" panose="020F0502020204030204" pitchFamily="34" charset="0"/>
              </a:rPr>
              <a:t>Key </a:t>
            </a:r>
            <a:r>
              <a:rPr lang="en-GB" dirty="0">
                <a:solidFill>
                  <a:schemeClr val="bg1"/>
                </a:solidFill>
                <a:latin typeface="Calibri" panose="020F0502020204030204" pitchFamily="34" charset="0"/>
              </a:rPr>
              <a:t>findings </a:t>
            </a:r>
            <a:br>
              <a:rPr lang="en-GB" dirty="0">
                <a:solidFill>
                  <a:schemeClr val="bg1"/>
                </a:solidFill>
                <a:effectLst/>
                <a:latin typeface="Calibri" panose="020F0502020204030204" pitchFamily="34" charset="0"/>
              </a:rPr>
            </a:br>
            <a:endParaRPr lang="en-US" dirty="0">
              <a:solidFill>
                <a:schemeClr val="bg1"/>
              </a:solidFill>
            </a:endParaRPr>
          </a:p>
        </p:txBody>
      </p:sp>
      <p:sp>
        <p:nvSpPr>
          <p:cNvPr id="3" name="Content Placeholder 2">
            <a:extLst>
              <a:ext uri="{FF2B5EF4-FFF2-40B4-BE49-F238E27FC236}">
                <a16:creationId xmlns:a16="http://schemas.microsoft.com/office/drawing/2014/main" id="{59201E08-C77B-689E-32F4-EE6EADF404EC}"/>
              </a:ext>
            </a:extLst>
          </p:cNvPr>
          <p:cNvSpPr>
            <a:spLocks noGrp="1"/>
          </p:cNvSpPr>
          <p:nvPr>
            <p:ph idx="1"/>
          </p:nvPr>
        </p:nvSpPr>
        <p:spPr>
          <a:xfrm>
            <a:off x="590550" y="1446848"/>
            <a:ext cx="10763250" cy="5167312"/>
          </a:xfrm>
        </p:spPr>
        <p:txBody>
          <a:bodyPr>
            <a:normAutofit/>
          </a:bodyPr>
          <a:lstStyle/>
          <a:p>
            <a:r>
              <a:rPr lang="en-US" dirty="0">
                <a:solidFill>
                  <a:schemeClr val="bg1"/>
                </a:solidFill>
              </a:rPr>
              <a:t>More attention on the causes and less on the impacts of the Earth Crisis enables empowered ‘</a:t>
            </a:r>
            <a:r>
              <a:rPr lang="en-US" dirty="0" err="1">
                <a:solidFill>
                  <a:schemeClr val="bg1"/>
                </a:solidFill>
              </a:rPr>
              <a:t>artivism</a:t>
            </a:r>
            <a:r>
              <a:rPr lang="en-US" dirty="0">
                <a:solidFill>
                  <a:schemeClr val="bg1"/>
                </a:solidFill>
              </a:rPr>
              <a:t>’.</a:t>
            </a:r>
          </a:p>
          <a:p>
            <a:r>
              <a:rPr lang="en-US" dirty="0">
                <a:solidFill>
                  <a:schemeClr val="bg1"/>
                </a:solidFill>
              </a:rPr>
              <a:t>Arts methods that bring in sensory expression in addition to scientific knowledges are much appreciated by young people!</a:t>
            </a:r>
          </a:p>
          <a:p>
            <a:r>
              <a:rPr lang="en-US" dirty="0">
                <a:solidFill>
                  <a:schemeClr val="bg1"/>
                </a:solidFill>
              </a:rPr>
              <a:t>We combined access to innovative new arts experiences with methods that could become accessible takeaways for young people.</a:t>
            </a:r>
          </a:p>
          <a:p>
            <a:r>
              <a:rPr lang="en-US" dirty="0">
                <a:solidFill>
                  <a:schemeClr val="bg1"/>
                </a:solidFill>
              </a:rPr>
              <a:t>Synergies gathering among the three arts methods are cumulative, and participants bring elements on to the next method.</a:t>
            </a:r>
          </a:p>
          <a:p>
            <a:r>
              <a:rPr lang="en-US" dirty="0">
                <a:solidFill>
                  <a:schemeClr val="bg1"/>
                </a:solidFill>
              </a:rPr>
              <a:t>Careful attention to timing, interaction, process, materials and environment for arts experiences is essential – even for experiences that feel spontaneous for young participants.</a:t>
            </a:r>
          </a:p>
          <a:p>
            <a:endParaRPr lang="en-US" dirty="0"/>
          </a:p>
          <a:p>
            <a:endParaRPr lang="en-US" dirty="0"/>
          </a:p>
        </p:txBody>
      </p:sp>
    </p:spTree>
    <p:extLst>
      <p:ext uri="{BB962C8B-B14F-4D97-AF65-F5344CB8AC3E}">
        <p14:creationId xmlns:p14="http://schemas.microsoft.com/office/powerpoint/2010/main" val="2995783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34E8-721A-F8D6-1ACA-FFFC25D4408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46B25DB2-4BAD-1F75-486A-7D4141083508}"/>
              </a:ext>
            </a:extLst>
          </p:cNvPr>
          <p:cNvSpPr>
            <a:spLocks noGrp="1"/>
          </p:cNvSpPr>
          <p:nvPr>
            <p:ph idx="1"/>
          </p:nvPr>
        </p:nvSpPr>
        <p:spPr>
          <a:xfrm>
            <a:off x="838200" y="1690688"/>
            <a:ext cx="10515600" cy="4486275"/>
          </a:xfrm>
        </p:spPr>
        <p:txBody>
          <a:bodyPr>
            <a:normAutofit fontScale="70000" lnSpcReduction="20000"/>
          </a:bodyPr>
          <a:lstStyle/>
          <a:p>
            <a:pPr marL="0" indent="0">
              <a:buNone/>
            </a:pPr>
            <a:r>
              <a:rPr lang="en-US" sz="3000" dirty="0"/>
              <a:t>Atkinson, D. 2018, Art, Disobedience and Ethics: The Adventure of Pedagogy. Cham,    Switzerland: Palgrave Macmillan.</a:t>
            </a:r>
          </a:p>
          <a:p>
            <a:pPr marL="0" indent="0">
              <a:buNone/>
            </a:pPr>
            <a:r>
              <a:rPr lang="en-GB" sz="3000" dirty="0">
                <a:effectLst/>
                <a:latin typeface="Calibri" panose="020F0502020204030204" pitchFamily="34" charset="0"/>
                <a:cs typeface="Calibri" panose="020F0502020204030204" pitchFamily="34" charset="0"/>
              </a:rPr>
              <a:t>De la Cadena, M. and Blaser, M. eds. 2018, A World of Many Worlds, Durham and London, Duke University Press.</a:t>
            </a:r>
            <a:endParaRPr lang="en-US" sz="3000" dirty="0"/>
          </a:p>
          <a:p>
            <a:pPr marL="0" indent="0">
              <a:buNone/>
            </a:pPr>
            <a:r>
              <a:rPr lang="en-US" sz="3000" dirty="0" err="1"/>
              <a:t>Ecoartslearning</a:t>
            </a:r>
            <a:r>
              <a:rPr lang="en-US" sz="3000" dirty="0"/>
              <a:t> </a:t>
            </a:r>
            <a:r>
              <a:rPr lang="en-US" sz="3000" dirty="0">
                <a:hlinkClick r:id="rId2"/>
              </a:rPr>
              <a:t>https://www.ecoartslearning.net/</a:t>
            </a:r>
            <a:endParaRPr lang="en-US" sz="3000" dirty="0"/>
          </a:p>
          <a:p>
            <a:pPr marL="0" indent="0">
              <a:buNone/>
            </a:pPr>
            <a:r>
              <a:rPr lang="en-GB" sz="3000" dirty="0">
                <a:latin typeface="Calibri" panose="020F0502020204030204" pitchFamily="34" charset="0"/>
                <a:cs typeface="Calibri" panose="020F0502020204030204" pitchFamily="34" charset="0"/>
              </a:rPr>
              <a:t>J</a:t>
            </a:r>
            <a:r>
              <a:rPr lang="en-GB" sz="3000" dirty="0">
                <a:effectLst/>
                <a:latin typeface="Calibri" panose="020F0502020204030204" pitchFamily="34" charset="0"/>
                <a:cs typeface="Calibri" panose="020F0502020204030204" pitchFamily="34" charset="0"/>
              </a:rPr>
              <a:t>agodzinski</a:t>
            </a:r>
            <a:r>
              <a:rPr lang="en-GB" sz="3000" dirty="0">
                <a:latin typeface="Calibri" panose="020F0502020204030204" pitchFamily="34" charset="0"/>
                <a:cs typeface="Calibri" panose="020F0502020204030204" pitchFamily="34" charset="0"/>
              </a:rPr>
              <a:t>, j. </a:t>
            </a:r>
            <a:r>
              <a:rPr lang="en-GB" sz="3000" dirty="0">
                <a:effectLst/>
                <a:latin typeface="Calibri" panose="020F0502020204030204" pitchFamily="34" charset="0"/>
                <a:cs typeface="Calibri" panose="020F0502020204030204" pitchFamily="34" charset="0"/>
              </a:rPr>
              <a:t>2018, Interrogating the Anthropocene: Ecology, Aesthetics, Pedagogy and the Future in Question. Cham, </a:t>
            </a:r>
            <a:r>
              <a:rPr lang="en-GB" sz="3000" dirty="0">
                <a:latin typeface="Calibri" panose="020F0502020204030204" pitchFamily="34" charset="0"/>
                <a:cs typeface="Calibri" panose="020F0502020204030204" pitchFamily="34" charset="0"/>
              </a:rPr>
              <a:t>Switzerland: </a:t>
            </a:r>
            <a:r>
              <a:rPr lang="en-GB" sz="3000" dirty="0">
                <a:effectLst/>
                <a:latin typeface="Calibri" panose="020F0502020204030204" pitchFamily="34" charset="0"/>
                <a:cs typeface="Calibri" panose="020F0502020204030204" pitchFamily="34" charset="0"/>
              </a:rPr>
              <a:t>Palgrave Studies in Educational Futures, Palgrave Macmillan</a:t>
            </a:r>
            <a:endParaRPr lang="en-US" sz="3000" dirty="0"/>
          </a:p>
          <a:p>
            <a:pPr marL="0" indent="0">
              <a:buNone/>
            </a:pPr>
            <a:r>
              <a:rPr lang="en-US" sz="3000" dirty="0"/>
              <a:t>Centre for Arts and Learning </a:t>
            </a:r>
            <a:r>
              <a:rPr lang="en-US" sz="3000" dirty="0">
                <a:hlinkClick r:id="rId3"/>
              </a:rPr>
              <a:t>https://</a:t>
            </a:r>
            <a:r>
              <a:rPr lang="en-US" sz="3000" dirty="0" err="1">
                <a:hlinkClick r:id="rId3"/>
              </a:rPr>
              <a:t>www.gold.ac.uk</a:t>
            </a:r>
            <a:r>
              <a:rPr lang="en-US" sz="3000" dirty="0">
                <a:hlinkClick r:id="rId3"/>
              </a:rPr>
              <a:t>/</a:t>
            </a:r>
            <a:r>
              <a:rPr lang="en-US" sz="3000" dirty="0" err="1">
                <a:hlinkClick r:id="rId3"/>
              </a:rPr>
              <a:t>cal</a:t>
            </a:r>
            <a:r>
              <a:rPr lang="en-US" sz="3000" dirty="0">
                <a:hlinkClick r:id="rId3"/>
              </a:rPr>
              <a:t>/</a:t>
            </a:r>
            <a:endParaRPr lang="en-US" sz="3000" dirty="0"/>
          </a:p>
          <a:p>
            <a:pPr marL="0" indent="0">
              <a:buNone/>
            </a:pPr>
            <a:r>
              <a:rPr lang="en-US" sz="3000" dirty="0"/>
              <a:t>Climate Museum UK </a:t>
            </a:r>
            <a:r>
              <a:rPr lang="en-GB" sz="3000" dirty="0" err="1">
                <a:solidFill>
                  <a:schemeClr val="dk1"/>
                </a:solidFill>
                <a:latin typeface="Helvetica Neue"/>
                <a:ea typeface="Helvetica Neue"/>
                <a:cs typeface="Helvetica Neue"/>
                <a:sym typeface="Helvetica Neue"/>
                <a:hlinkClick r:id="rId4"/>
              </a:rPr>
              <a:t>climatemuseumuk.org</a:t>
            </a:r>
            <a:r>
              <a:rPr lang="en-GB" sz="3000" dirty="0">
                <a:solidFill>
                  <a:schemeClr val="dk1"/>
                </a:solidFill>
                <a:latin typeface="Helvetica Neue"/>
                <a:ea typeface="Helvetica Neue"/>
                <a:cs typeface="Helvetica Neue"/>
                <a:sym typeface="Helvetica Neue"/>
                <a:hlinkClick r:id="rId4"/>
              </a:rPr>
              <a:t> </a:t>
            </a:r>
            <a:endParaRPr lang="en-US" sz="3000" dirty="0"/>
          </a:p>
          <a:p>
            <a:pPr marL="0" indent="0">
              <a:buNone/>
            </a:pPr>
            <a:r>
              <a:rPr lang="en-US" sz="3000" dirty="0"/>
              <a:t>Imagine Futures </a:t>
            </a:r>
            <a:r>
              <a:rPr lang="en" sz="3000" u="sng" dirty="0">
                <a:solidFill>
                  <a:schemeClr val="hlink"/>
                </a:solidFill>
                <a:hlinkClick r:id="rId5"/>
              </a:rPr>
              <a:t>https://imaginefutures.net/</a:t>
            </a:r>
            <a:r>
              <a:rPr lang="en" sz="3000" dirty="0"/>
              <a:t> </a:t>
            </a:r>
          </a:p>
          <a:p>
            <a:pPr marL="0" indent="0">
              <a:buNone/>
            </a:pPr>
            <a:r>
              <a:rPr lang="en-US" sz="3000" dirty="0"/>
              <a:t>Listening Projects, A New Direction </a:t>
            </a:r>
            <a:r>
              <a:rPr lang="en-GB" sz="3000" dirty="0">
                <a:hlinkClick r:id="rId6"/>
              </a:rPr>
              <a:t>https://</a:t>
            </a:r>
            <a:r>
              <a:rPr lang="en-GB" sz="3000" dirty="0" err="1">
                <a:hlinkClick r:id="rId6"/>
              </a:rPr>
              <a:t>anewdirection.org.uk</a:t>
            </a:r>
            <a:r>
              <a:rPr lang="en-GB" sz="3000" dirty="0">
                <a:hlinkClick r:id="rId6"/>
              </a:rPr>
              <a:t>/research/listening-projects</a:t>
            </a:r>
            <a:endParaRPr lang="en-US" sz="3000" dirty="0"/>
          </a:p>
          <a:p>
            <a:pPr marL="0" indent="0">
              <a:buNone/>
            </a:pPr>
            <a:r>
              <a:rPr lang="en-US" sz="3000" dirty="0"/>
              <a:t>McKenzie, B. </a:t>
            </a:r>
            <a:r>
              <a:rPr lang="en-GB" sz="3000" u="sng" dirty="0">
                <a:solidFill>
                  <a:schemeClr val="hlink"/>
                </a:solidFill>
                <a:hlinkClick r:id="rId7"/>
              </a:rPr>
              <a:t>http://bridgetmckenzie.uk/</a:t>
            </a:r>
            <a:endParaRPr lang="en-GB" sz="3000" dirty="0">
              <a:solidFill>
                <a:srgbClr val="1C4587"/>
              </a:solidFill>
            </a:endParaRPr>
          </a:p>
          <a:p>
            <a:pPr marL="0" indent="0">
              <a:buNone/>
            </a:pPr>
            <a:endParaRPr lang="en-US" dirty="0"/>
          </a:p>
        </p:txBody>
      </p:sp>
    </p:spTree>
    <p:extLst>
      <p:ext uri="{BB962C8B-B14F-4D97-AF65-F5344CB8AC3E}">
        <p14:creationId xmlns:p14="http://schemas.microsoft.com/office/powerpoint/2010/main" val="610664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mushroom&#10;&#10;Description automatically generated">
            <a:extLst>
              <a:ext uri="{FF2B5EF4-FFF2-40B4-BE49-F238E27FC236}">
                <a16:creationId xmlns:a16="http://schemas.microsoft.com/office/drawing/2014/main" id="{783B733B-788B-F46A-BE36-54055C7009E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1"/>
            <a:ext cx="2970465" cy="3383279"/>
          </a:xfrm>
          <a:prstGeom prst="rect">
            <a:avLst/>
          </a:prstGeom>
        </p:spPr>
      </p:pic>
      <p:pic>
        <p:nvPicPr>
          <p:cNvPr id="5" name="Picture 4" descr="A green and purple art piece&#10;&#10;Description automatically generated">
            <a:extLst>
              <a:ext uri="{FF2B5EF4-FFF2-40B4-BE49-F238E27FC236}">
                <a16:creationId xmlns:a16="http://schemas.microsoft.com/office/drawing/2014/main" id="{C0603628-5537-C0C3-5CAF-55A57434B50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666" r="4533" b="-2"/>
          <a:stretch/>
        </p:blipFill>
        <p:spPr>
          <a:xfrm>
            <a:off x="3072956" y="10"/>
            <a:ext cx="2970465" cy="3383268"/>
          </a:xfrm>
          <a:prstGeom prst="rect">
            <a:avLst/>
          </a:prstGeom>
        </p:spPr>
      </p:pic>
      <p:pic>
        <p:nvPicPr>
          <p:cNvPr id="9" name="Picture 8" descr="A small wooden building with a white fence&#10;&#10;Description automatically generated">
            <a:extLst>
              <a:ext uri="{FF2B5EF4-FFF2-40B4-BE49-F238E27FC236}">
                <a16:creationId xmlns:a16="http://schemas.microsoft.com/office/drawing/2014/main" id="{31FEF57C-9BE4-40B7-45BD-6962605FF64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3"/>
          <a:stretch/>
        </p:blipFill>
        <p:spPr>
          <a:xfrm>
            <a:off x="6145909" y="10"/>
            <a:ext cx="2971800" cy="3383268"/>
          </a:xfrm>
          <a:prstGeom prst="rect">
            <a:avLst/>
          </a:prstGeom>
        </p:spPr>
      </p:pic>
      <p:pic>
        <p:nvPicPr>
          <p:cNvPr id="7" name="Picture 6" descr="A cat sitting on a chair outside&#10;&#10;Description automatically generated">
            <a:extLst>
              <a:ext uri="{FF2B5EF4-FFF2-40B4-BE49-F238E27FC236}">
                <a16:creationId xmlns:a16="http://schemas.microsoft.com/office/drawing/2014/main" id="{DBB75BA4-FA8B-DF1F-D33E-46B011E4A22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10800000">
            <a:off x="9220200" y="10"/>
            <a:ext cx="2971800" cy="3383268"/>
          </a:xfrm>
          <a:prstGeom prst="rect">
            <a:avLst/>
          </a:prstGeom>
        </p:spPr>
      </p:pic>
      <p:pic>
        <p:nvPicPr>
          <p:cNvPr id="13" name="Picture 12" descr="A close-up of frosty patterns&#10;&#10;Description automatically generated">
            <a:extLst>
              <a:ext uri="{FF2B5EF4-FFF2-40B4-BE49-F238E27FC236}">
                <a16:creationId xmlns:a16="http://schemas.microsoft.com/office/drawing/2014/main" id="{80FE3343-9BC1-49BC-2374-C0BBC645E6B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3"/>
          <a:stretch/>
        </p:blipFill>
        <p:spPr>
          <a:xfrm>
            <a:off x="-1017" y="3474720"/>
            <a:ext cx="2970465" cy="3383280"/>
          </a:xfrm>
          <a:prstGeom prst="rect">
            <a:avLst/>
          </a:prstGeom>
        </p:spPr>
      </p:pic>
      <p:sp>
        <p:nvSpPr>
          <p:cNvPr id="2" name="Title 1">
            <a:extLst>
              <a:ext uri="{FF2B5EF4-FFF2-40B4-BE49-F238E27FC236}">
                <a16:creationId xmlns:a16="http://schemas.microsoft.com/office/drawing/2014/main" id="{8C8CE147-4A40-D9A6-F43A-8534B49EFDE1}"/>
              </a:ext>
            </a:extLst>
          </p:cNvPr>
          <p:cNvSpPr>
            <a:spLocks noGrp="1"/>
          </p:cNvSpPr>
          <p:nvPr>
            <p:ph type="title"/>
          </p:nvPr>
        </p:nvSpPr>
        <p:spPr>
          <a:xfrm>
            <a:off x="6491653" y="3799272"/>
            <a:ext cx="5193748" cy="637124"/>
          </a:xfrm>
        </p:spPr>
        <p:txBody>
          <a:bodyPr>
            <a:normAutofit/>
          </a:bodyPr>
          <a:lstStyle/>
          <a:p>
            <a:r>
              <a:rPr lang="en-GB" sz="1800">
                <a:solidFill>
                  <a:srgbClr val="FFFFFF"/>
                </a:solidFill>
                <a:effectLst/>
                <a:latin typeface="Calibri" panose="020F0502020204030204" pitchFamily="34" charset="0"/>
              </a:rPr>
              <a:t>Context CAL</a:t>
            </a:r>
            <a:br>
              <a:rPr lang="en-GB" sz="1800">
                <a:solidFill>
                  <a:srgbClr val="FFFFFF"/>
                </a:solidFill>
                <a:effectLst/>
                <a:latin typeface="Calibri" panose="020F0502020204030204" pitchFamily="34" charset="0"/>
              </a:rPr>
            </a:br>
            <a:endParaRPr lang="en-US" sz="1800">
              <a:solidFill>
                <a:srgbClr val="FFFFFF"/>
              </a:solidFill>
            </a:endParaRPr>
          </a:p>
        </p:txBody>
      </p:sp>
      <p:sp>
        <p:nvSpPr>
          <p:cNvPr id="3" name="Content Placeholder 2">
            <a:extLst>
              <a:ext uri="{FF2B5EF4-FFF2-40B4-BE49-F238E27FC236}">
                <a16:creationId xmlns:a16="http://schemas.microsoft.com/office/drawing/2014/main" id="{3AE5D6E7-C96E-B2E6-93D5-1F8F34EFE646}"/>
              </a:ext>
            </a:extLst>
          </p:cNvPr>
          <p:cNvSpPr>
            <a:spLocks noGrp="1"/>
          </p:cNvSpPr>
          <p:nvPr>
            <p:ph idx="1"/>
          </p:nvPr>
        </p:nvSpPr>
        <p:spPr>
          <a:xfrm>
            <a:off x="6479648" y="4510585"/>
            <a:ext cx="5366610" cy="1758732"/>
          </a:xfrm>
        </p:spPr>
        <p:txBody>
          <a:bodyPr>
            <a:normAutofit/>
          </a:bodyPr>
          <a:lstStyle/>
          <a:p>
            <a:r>
              <a:rPr lang="en-US" dirty="0">
                <a:solidFill>
                  <a:srgbClr val="FFFFFF"/>
                </a:solidFill>
              </a:rPr>
              <a:t>Centre for Arts and Learning Ecologies in Practice research started in 2021</a:t>
            </a:r>
          </a:p>
          <a:p>
            <a:endParaRPr lang="en-US" dirty="0">
              <a:solidFill>
                <a:srgbClr val="FFFFFF"/>
              </a:solidFill>
            </a:endParaRPr>
          </a:p>
        </p:txBody>
      </p:sp>
      <p:pic>
        <p:nvPicPr>
          <p:cNvPr id="11" name="Picture 10" descr="A poster of a movie&#10;&#10;Description automatically generated">
            <a:extLst>
              <a:ext uri="{FF2B5EF4-FFF2-40B4-BE49-F238E27FC236}">
                <a16:creationId xmlns:a16="http://schemas.microsoft.com/office/drawing/2014/main" id="{69344C38-FFA4-2881-1E11-3AEC88402FE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059902" y="3474719"/>
            <a:ext cx="2970466" cy="3383280"/>
          </a:xfrm>
          <a:prstGeom prst="rect">
            <a:avLst/>
          </a:prstGeom>
        </p:spPr>
      </p:pic>
    </p:spTree>
    <p:extLst>
      <p:ext uri="{BB962C8B-B14F-4D97-AF65-F5344CB8AC3E}">
        <p14:creationId xmlns:p14="http://schemas.microsoft.com/office/powerpoint/2010/main" val="5074456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5D9A5-939F-CE64-EAC7-BCA159699546}"/>
              </a:ext>
            </a:extLst>
          </p:cNvPr>
          <p:cNvSpPr>
            <a:spLocks noGrp="1"/>
          </p:cNvSpPr>
          <p:nvPr>
            <p:ph type="title"/>
          </p:nvPr>
        </p:nvSpPr>
        <p:spPr>
          <a:xfrm>
            <a:off x="783432" y="0"/>
            <a:ext cx="10625136" cy="2159000"/>
          </a:xfrm>
        </p:spPr>
        <p:txBody>
          <a:bodyPr vert="horz" lIns="91440" tIns="45720" rIns="91440" bIns="45720" rtlCol="0" anchor="ctr">
            <a:normAutofit/>
          </a:bodyPr>
          <a:lstStyle/>
          <a:p>
            <a:pPr algn="l"/>
            <a:r>
              <a:rPr lang="en-US" sz="3200" dirty="0"/>
              <a:t>A</a:t>
            </a:r>
            <a:r>
              <a:rPr lang="en-US" sz="3200" kern="1200" dirty="0">
                <a:solidFill>
                  <a:schemeClr val="tx1"/>
                </a:solidFill>
                <a:latin typeface="+mj-lt"/>
                <a:ea typeface="+mj-ea"/>
                <a:cs typeface="+mj-cs"/>
              </a:rPr>
              <a:t> range of events, two symposiums, then CAL and CMUK started planning to include young people in practice research</a:t>
            </a:r>
          </a:p>
        </p:txBody>
      </p:sp>
      <p:pic>
        <p:nvPicPr>
          <p:cNvPr id="5" name="Content Placeholder 4" descr="A group of people painting on a wall&#10;&#10;Description automatically generated">
            <a:extLst>
              <a:ext uri="{FF2B5EF4-FFF2-40B4-BE49-F238E27FC236}">
                <a16:creationId xmlns:a16="http://schemas.microsoft.com/office/drawing/2014/main" id="{3133139A-57B6-DDA3-7650-DE37F6DAA39A}"/>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157288" y="2159000"/>
            <a:ext cx="2298700" cy="1708150"/>
          </a:xfrm>
        </p:spPr>
      </p:pic>
      <p:pic>
        <p:nvPicPr>
          <p:cNvPr id="13" name="Picture 12" descr="A close-up of a human skull&#10;&#10;Description automatically generated">
            <a:extLst>
              <a:ext uri="{FF2B5EF4-FFF2-40B4-BE49-F238E27FC236}">
                <a16:creationId xmlns:a16="http://schemas.microsoft.com/office/drawing/2014/main" id="{9A8464D2-8511-FA5F-D043-43C34531F709}"/>
              </a:ext>
            </a:extLst>
          </p:cNvPr>
          <p:cNvPicPr>
            <a:picLocks noChangeAspect="1"/>
          </p:cNvPicPr>
          <p:nvPr/>
        </p:nvPicPr>
        <p:blipFill>
          <a:blip r:embed="rId3"/>
          <a:stretch>
            <a:fillRect/>
          </a:stretch>
        </p:blipFill>
        <p:spPr>
          <a:xfrm>
            <a:off x="3524250" y="2159000"/>
            <a:ext cx="3108325" cy="1708150"/>
          </a:xfrm>
          <a:prstGeom prst="rect">
            <a:avLst/>
          </a:prstGeom>
        </p:spPr>
      </p:pic>
      <p:pic>
        <p:nvPicPr>
          <p:cNvPr id="19" name="Picture 18" descr="A group of people walking in a park&#10;&#10;Description automatically generated">
            <a:extLst>
              <a:ext uri="{FF2B5EF4-FFF2-40B4-BE49-F238E27FC236}">
                <a16:creationId xmlns:a16="http://schemas.microsoft.com/office/drawing/2014/main" id="{02F6847F-57A6-180B-5F9A-F8DE1AA9FD7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57288" y="3933825"/>
            <a:ext cx="2744788" cy="1925638"/>
          </a:xfrm>
          <a:prstGeom prst="rect">
            <a:avLst/>
          </a:prstGeom>
        </p:spPr>
      </p:pic>
      <p:pic>
        <p:nvPicPr>
          <p:cNvPr id="7" name="Picture 6" descr="A painting of a person in a garden&#10;&#10;Description automatically generated">
            <a:extLst>
              <a:ext uri="{FF2B5EF4-FFF2-40B4-BE49-F238E27FC236}">
                <a16:creationId xmlns:a16="http://schemas.microsoft.com/office/drawing/2014/main" id="{7582624E-DE9A-0AA3-043F-C153FB2DA37B}"/>
              </a:ext>
            </a:extLst>
          </p:cNvPr>
          <p:cNvPicPr>
            <a:picLocks noChangeAspect="1"/>
          </p:cNvPicPr>
          <p:nvPr/>
        </p:nvPicPr>
        <p:blipFill>
          <a:blip r:embed="rId5"/>
          <a:stretch>
            <a:fillRect/>
          </a:stretch>
        </p:blipFill>
        <p:spPr>
          <a:xfrm>
            <a:off x="3968750" y="3933825"/>
            <a:ext cx="2663825" cy="1925638"/>
          </a:xfrm>
          <a:prstGeom prst="rect">
            <a:avLst/>
          </a:prstGeom>
        </p:spPr>
      </p:pic>
      <p:pic>
        <p:nvPicPr>
          <p:cNvPr id="15" name="Picture 14" descr="A group of people in a room with stringed up paper&#10;&#10;Description automatically generated">
            <a:extLst>
              <a:ext uri="{FF2B5EF4-FFF2-40B4-BE49-F238E27FC236}">
                <a16:creationId xmlns:a16="http://schemas.microsoft.com/office/drawing/2014/main" id="{1A569877-957B-40C7-3367-C93C7D334E5E}"/>
              </a:ext>
            </a:extLst>
          </p:cNvPr>
          <p:cNvPicPr>
            <a:picLocks noChangeAspect="1"/>
          </p:cNvPicPr>
          <p:nvPr/>
        </p:nvPicPr>
        <p:blipFill>
          <a:blip r:embed="rId6"/>
          <a:stretch>
            <a:fillRect/>
          </a:stretch>
        </p:blipFill>
        <p:spPr>
          <a:xfrm>
            <a:off x="6700838" y="2159000"/>
            <a:ext cx="2689225" cy="1981200"/>
          </a:xfrm>
          <a:prstGeom prst="rect">
            <a:avLst/>
          </a:prstGeom>
        </p:spPr>
      </p:pic>
      <p:pic>
        <p:nvPicPr>
          <p:cNvPr id="17" name="Picture 16" descr="A red chair next to a board&#10;&#10;Description automatically generated">
            <a:extLst>
              <a:ext uri="{FF2B5EF4-FFF2-40B4-BE49-F238E27FC236}">
                <a16:creationId xmlns:a16="http://schemas.microsoft.com/office/drawing/2014/main" id="{3DE35CB3-48B8-F021-2B7F-AE680F90466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458325" y="2159000"/>
            <a:ext cx="1574800" cy="1981200"/>
          </a:xfrm>
          <a:prstGeom prst="rect">
            <a:avLst/>
          </a:prstGeom>
        </p:spPr>
      </p:pic>
      <p:pic>
        <p:nvPicPr>
          <p:cNvPr id="11" name="Picture 10" descr="A room with a chair and a table&#10;&#10;Description automatically generated">
            <a:extLst>
              <a:ext uri="{FF2B5EF4-FFF2-40B4-BE49-F238E27FC236}">
                <a16:creationId xmlns:a16="http://schemas.microsoft.com/office/drawing/2014/main" id="{D71A9123-127A-1632-00B2-83EEE2CC7A6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700838" y="4206875"/>
            <a:ext cx="2225675" cy="1651000"/>
          </a:xfrm>
          <a:prstGeom prst="rect">
            <a:avLst/>
          </a:prstGeom>
        </p:spPr>
      </p:pic>
      <p:pic>
        <p:nvPicPr>
          <p:cNvPr id="9" name="Picture 8" descr="Several plastic bins and plastic containers&#10;&#10;Description automatically generated">
            <a:extLst>
              <a:ext uri="{FF2B5EF4-FFF2-40B4-BE49-F238E27FC236}">
                <a16:creationId xmlns:a16="http://schemas.microsoft.com/office/drawing/2014/main" id="{507C4478-6BA6-F88B-8821-D7C40E8D4FF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993188" y="4206875"/>
            <a:ext cx="2038350" cy="1651000"/>
          </a:xfrm>
          <a:prstGeom prst="rect">
            <a:avLst/>
          </a:prstGeom>
        </p:spPr>
      </p:pic>
    </p:spTree>
    <p:extLst>
      <p:ext uri="{BB962C8B-B14F-4D97-AF65-F5344CB8AC3E}">
        <p14:creationId xmlns:p14="http://schemas.microsoft.com/office/powerpoint/2010/main" val="1700661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D7E46-0C6B-B86B-D69E-5227FF56AEA9}"/>
              </a:ext>
            </a:extLst>
          </p:cNvPr>
          <p:cNvSpPr>
            <a:spLocks noGrp="1"/>
          </p:cNvSpPr>
          <p:nvPr>
            <p:ph type="title"/>
          </p:nvPr>
        </p:nvSpPr>
        <p:spPr>
          <a:xfrm>
            <a:off x="704849" y="281388"/>
            <a:ext cx="10515600" cy="1325563"/>
          </a:xfrm>
        </p:spPr>
        <p:txBody>
          <a:bodyPr>
            <a:normAutofit/>
          </a:bodyPr>
          <a:lstStyle/>
          <a:p>
            <a:r>
              <a:rPr lang="en-GB" dirty="0">
                <a:solidFill>
                  <a:srgbClr val="000000"/>
                </a:solidFill>
                <a:effectLst/>
                <a:latin typeface="Calibri" panose="020F0502020204030204" pitchFamily="34" charset="0"/>
              </a:rPr>
              <a:t>Intentions to…</a:t>
            </a:r>
            <a:br>
              <a:rPr lang="en-GB" dirty="0">
                <a:solidFill>
                  <a:srgbClr val="000000"/>
                </a:solidFill>
                <a:effectLst/>
                <a:latin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80F75067-973B-5AF9-6B10-A05D67D796AD}"/>
              </a:ext>
            </a:extLst>
          </p:cNvPr>
          <p:cNvSpPr>
            <a:spLocks noGrp="1"/>
          </p:cNvSpPr>
          <p:nvPr>
            <p:ph idx="1"/>
          </p:nvPr>
        </p:nvSpPr>
        <p:spPr>
          <a:xfrm>
            <a:off x="438150" y="1143000"/>
            <a:ext cx="10782299" cy="5715000"/>
          </a:xfrm>
        </p:spPr>
        <p:txBody>
          <a:bodyPr>
            <a:normAutofit/>
          </a:bodyPr>
          <a:lstStyle/>
          <a:p>
            <a:r>
              <a:rPr lang="en-GB" dirty="0">
                <a:effectLst/>
              </a:rPr>
              <a:t>Research how interventions in arts practice can enable young people to express agency around the issues involved in climate change. </a:t>
            </a:r>
          </a:p>
          <a:p>
            <a:endParaRPr lang="en-GB" dirty="0">
              <a:effectLst/>
            </a:endParaRPr>
          </a:p>
          <a:p>
            <a:r>
              <a:rPr lang="en-GB" dirty="0"/>
              <a:t>F</a:t>
            </a:r>
            <a:r>
              <a:rPr lang="en-GB" dirty="0">
                <a:effectLst/>
              </a:rPr>
              <a:t>ocus young people's attention on creative responses to biodiversity loss, environmental relationships to culture, and dialogical nature-based solutions to climate change that connect with the needs of different communities.</a:t>
            </a:r>
          </a:p>
          <a:p>
            <a:pPr marL="0" indent="0">
              <a:buNone/>
            </a:pPr>
            <a:endParaRPr lang="en-GB" dirty="0">
              <a:effectLst/>
            </a:endParaRPr>
          </a:p>
          <a:p>
            <a:r>
              <a:rPr lang="en-GB" dirty="0"/>
              <a:t>D</a:t>
            </a:r>
            <a:r>
              <a:rPr lang="en-GB" dirty="0">
                <a:effectLst/>
              </a:rPr>
              <a:t>evelop shared knowledge of 'cultural ecologies’, and investigate how culture can create restorative interventions in climate change through the arts and learning. </a:t>
            </a:r>
          </a:p>
          <a:p>
            <a:endParaRPr lang="en-GB" dirty="0">
              <a:effectLst/>
            </a:endParaRPr>
          </a:p>
          <a:p>
            <a:endParaRPr lang="en-GB" dirty="0">
              <a:effectLst/>
              <a:latin typeface="Helvetica" pitchFamily="2" charset="0"/>
            </a:endParaRPr>
          </a:p>
          <a:p>
            <a:endParaRPr lang="en-US" dirty="0"/>
          </a:p>
        </p:txBody>
      </p:sp>
      <p:pic>
        <p:nvPicPr>
          <p:cNvPr id="5" name="Picture 4" descr="A group of logos with text&#10;&#10;Description automatically generated">
            <a:extLst>
              <a:ext uri="{FF2B5EF4-FFF2-40B4-BE49-F238E27FC236}">
                <a16:creationId xmlns:a16="http://schemas.microsoft.com/office/drawing/2014/main" id="{0CEADC63-AFAC-006A-BF57-A3C960E65B53}"/>
              </a:ext>
            </a:extLst>
          </p:cNvPr>
          <p:cNvPicPr>
            <a:picLocks noChangeAspect="1"/>
          </p:cNvPicPr>
          <p:nvPr/>
        </p:nvPicPr>
        <p:blipFill>
          <a:blip r:embed="rId2"/>
          <a:stretch>
            <a:fillRect/>
          </a:stretch>
        </p:blipFill>
        <p:spPr>
          <a:xfrm>
            <a:off x="8974662" y="37548"/>
            <a:ext cx="2512486" cy="1220236"/>
          </a:xfrm>
          <a:prstGeom prst="rect">
            <a:avLst/>
          </a:prstGeom>
        </p:spPr>
      </p:pic>
    </p:spTree>
    <p:extLst>
      <p:ext uri="{BB962C8B-B14F-4D97-AF65-F5344CB8AC3E}">
        <p14:creationId xmlns:p14="http://schemas.microsoft.com/office/powerpoint/2010/main" val="3369345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88F9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FB5D9-8DB9-B999-2E63-F60682971B6F}"/>
              </a:ext>
            </a:extLst>
          </p:cNvPr>
          <p:cNvSpPr>
            <a:spLocks noGrp="1"/>
          </p:cNvSpPr>
          <p:nvPr>
            <p:ph type="title"/>
          </p:nvPr>
        </p:nvSpPr>
        <p:spPr>
          <a:xfrm>
            <a:off x="838200" y="58840"/>
            <a:ext cx="10515600" cy="1325563"/>
          </a:xfrm>
        </p:spPr>
        <p:txBody>
          <a:bodyPr/>
          <a:lstStyle/>
          <a:p>
            <a:r>
              <a:rPr lang="en-GB" dirty="0">
                <a:solidFill>
                  <a:schemeClr val="bg1"/>
                </a:solidFill>
                <a:effectLst/>
                <a:latin typeface="Calibri" panose="020F0502020204030204" pitchFamily="34" charset="0"/>
              </a:rPr>
              <a:t>Intentions to…</a:t>
            </a:r>
            <a:endParaRPr lang="en-US" dirty="0">
              <a:solidFill>
                <a:schemeClr val="bg1"/>
              </a:solidFill>
            </a:endParaRPr>
          </a:p>
        </p:txBody>
      </p:sp>
      <p:sp>
        <p:nvSpPr>
          <p:cNvPr id="3" name="Content Placeholder 2">
            <a:extLst>
              <a:ext uri="{FF2B5EF4-FFF2-40B4-BE49-F238E27FC236}">
                <a16:creationId xmlns:a16="http://schemas.microsoft.com/office/drawing/2014/main" id="{2A084D0D-334A-1101-2410-195AFD455F42}"/>
              </a:ext>
            </a:extLst>
          </p:cNvPr>
          <p:cNvSpPr>
            <a:spLocks noGrp="1"/>
          </p:cNvSpPr>
          <p:nvPr>
            <p:ph idx="1"/>
          </p:nvPr>
        </p:nvSpPr>
        <p:spPr>
          <a:xfrm>
            <a:off x="645319" y="1415255"/>
            <a:ext cx="10901362" cy="5143500"/>
          </a:xfrm>
        </p:spPr>
        <p:txBody>
          <a:bodyPr>
            <a:normAutofit/>
          </a:bodyPr>
          <a:lstStyle/>
          <a:p>
            <a:r>
              <a:rPr lang="en-GB" dirty="0">
                <a:solidFill>
                  <a:schemeClr val="bg1"/>
                </a:solidFill>
                <a:effectLst/>
                <a:latin typeface="Calibri" panose="020F0502020204030204" pitchFamily="34" charset="0"/>
                <a:cs typeface="Calibri" panose="020F0502020204030204" pitchFamily="34" charset="0"/>
              </a:rPr>
              <a:t>Resource young participants with 3 arts methods for engaging peers with climate science and Earth Crisis evidence, exploring and evaluating potential solutions in a series of events. </a:t>
            </a:r>
          </a:p>
          <a:p>
            <a:pPr marL="0" indent="0">
              <a:buNone/>
            </a:pPr>
            <a:endParaRPr lang="en-GB" dirty="0">
              <a:solidFill>
                <a:schemeClr val="bg1"/>
              </a:solidFill>
              <a:effectLst/>
              <a:latin typeface="Calibri" panose="020F0502020204030204" pitchFamily="34" charset="0"/>
              <a:cs typeface="Calibri" panose="020F0502020204030204" pitchFamily="34" charset="0"/>
            </a:endParaRPr>
          </a:p>
          <a:p>
            <a:r>
              <a:rPr lang="en-GB" dirty="0">
                <a:solidFill>
                  <a:schemeClr val="bg1"/>
                </a:solidFill>
                <a:effectLst/>
                <a:latin typeface="Calibri" panose="020F0502020204030204" pitchFamily="34" charset="0"/>
                <a:cs typeface="Calibri" panose="020F0502020204030204" pitchFamily="34" charset="0"/>
              </a:rPr>
              <a:t>Participants can take these methods forward in their own projects at school and at university. </a:t>
            </a:r>
          </a:p>
          <a:p>
            <a:pPr marL="0" indent="0">
              <a:buNone/>
            </a:pPr>
            <a:endParaRPr lang="en-GB" dirty="0">
              <a:solidFill>
                <a:schemeClr val="bg1"/>
              </a:solidFill>
              <a:latin typeface="Calibri" panose="020F0502020204030204" pitchFamily="34" charset="0"/>
              <a:cs typeface="Calibri" panose="020F0502020204030204" pitchFamily="34" charset="0"/>
            </a:endParaRPr>
          </a:p>
          <a:p>
            <a:r>
              <a:rPr lang="en-GB" dirty="0">
                <a:solidFill>
                  <a:schemeClr val="bg1"/>
                </a:solidFill>
                <a:effectLst/>
                <a:latin typeface="Calibri" panose="020F0502020204030204" pitchFamily="34" charset="0"/>
                <a:cs typeface="Calibri" panose="020F0502020204030204" pitchFamily="34" charset="0"/>
              </a:rPr>
              <a:t>Make opportunities for young people to engage creatively, enabling vocal participation and a high degree of freedom, in learning environments that encourage respect for difference and an ethics of care for one another (Atkinson 2018).</a:t>
            </a:r>
          </a:p>
          <a:p>
            <a:endParaRPr lang="en-GB" dirty="0">
              <a:solidFill>
                <a:schemeClr val="bg1"/>
              </a:solidFill>
              <a:effectLst/>
              <a:latin typeface="Helvetica" pitchFamily="2" charset="0"/>
            </a:endParaRPr>
          </a:p>
          <a:p>
            <a:endParaRPr lang="en-US" dirty="0"/>
          </a:p>
        </p:txBody>
      </p:sp>
      <p:pic>
        <p:nvPicPr>
          <p:cNvPr id="5" name="Picture 4" descr="A group of logos with text&#10;&#10;Description automatically generated">
            <a:extLst>
              <a:ext uri="{FF2B5EF4-FFF2-40B4-BE49-F238E27FC236}">
                <a16:creationId xmlns:a16="http://schemas.microsoft.com/office/drawing/2014/main" id="{290815ED-62B5-2E69-BBA0-0EA0434A2CA6}"/>
              </a:ext>
            </a:extLst>
          </p:cNvPr>
          <p:cNvPicPr>
            <a:picLocks noChangeAspect="1"/>
          </p:cNvPicPr>
          <p:nvPr/>
        </p:nvPicPr>
        <p:blipFill>
          <a:blip r:embed="rId2"/>
          <a:stretch>
            <a:fillRect/>
          </a:stretch>
        </p:blipFill>
        <p:spPr>
          <a:xfrm>
            <a:off x="8751494" y="89692"/>
            <a:ext cx="2602306" cy="1263858"/>
          </a:xfrm>
          <a:prstGeom prst="rect">
            <a:avLst/>
          </a:prstGeom>
        </p:spPr>
      </p:pic>
    </p:spTree>
    <p:extLst>
      <p:ext uri="{BB962C8B-B14F-4D97-AF65-F5344CB8AC3E}">
        <p14:creationId xmlns:p14="http://schemas.microsoft.com/office/powerpoint/2010/main" val="3403977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76984-7827-4C27-8194-9176707C04FC}"/>
              </a:ext>
            </a:extLst>
          </p:cNvPr>
          <p:cNvSpPr>
            <a:spLocks noGrp="1"/>
          </p:cNvSpPr>
          <p:nvPr>
            <p:ph type="title"/>
          </p:nvPr>
        </p:nvSpPr>
        <p:spPr>
          <a:xfrm>
            <a:off x="700088" y="222250"/>
            <a:ext cx="10515600" cy="1325563"/>
          </a:xfrm>
        </p:spPr>
        <p:txBody>
          <a:bodyPr/>
          <a:lstStyle/>
          <a:p>
            <a:r>
              <a:rPr lang="en-US" dirty="0"/>
              <a:t>Intentions to…</a:t>
            </a:r>
          </a:p>
        </p:txBody>
      </p:sp>
      <p:sp>
        <p:nvSpPr>
          <p:cNvPr id="3" name="Content Placeholder 2">
            <a:extLst>
              <a:ext uri="{FF2B5EF4-FFF2-40B4-BE49-F238E27FC236}">
                <a16:creationId xmlns:a16="http://schemas.microsoft.com/office/drawing/2014/main" id="{C7BCEA78-5E99-5969-434F-0F552ABC27C1}"/>
              </a:ext>
            </a:extLst>
          </p:cNvPr>
          <p:cNvSpPr>
            <a:spLocks noGrp="1"/>
          </p:cNvSpPr>
          <p:nvPr>
            <p:ph idx="1"/>
          </p:nvPr>
        </p:nvSpPr>
        <p:spPr>
          <a:xfrm>
            <a:off x="561976" y="1364933"/>
            <a:ext cx="10791824" cy="5087937"/>
          </a:xfrm>
        </p:spPr>
        <p:txBody>
          <a:bodyPr>
            <a:normAutofit fontScale="25000" lnSpcReduction="20000"/>
          </a:bodyPr>
          <a:lstStyle/>
          <a:p>
            <a:pPr marL="0" indent="0">
              <a:buNone/>
            </a:pPr>
            <a:endParaRPr lang="en-GB" sz="11200" dirty="0">
              <a:latin typeface="Calibri" panose="020F0502020204030204" pitchFamily="34" charset="0"/>
              <a:cs typeface="Calibri" panose="020F0502020204030204" pitchFamily="34" charset="0"/>
            </a:endParaRPr>
          </a:p>
          <a:p>
            <a:pPr marL="0" indent="0">
              <a:buNone/>
            </a:pPr>
            <a:r>
              <a:rPr lang="en-GB" sz="11200" dirty="0">
                <a:latin typeface="Calibri" panose="020F0502020204030204" pitchFamily="34" charset="0"/>
                <a:cs typeface="Calibri" panose="020F0502020204030204" pitchFamily="34" charset="0"/>
              </a:rPr>
              <a:t>E</a:t>
            </a:r>
            <a:r>
              <a:rPr lang="en-GB" sz="11200" dirty="0">
                <a:effectLst/>
                <a:latin typeface="Calibri" panose="020F0502020204030204" pitchFamily="34" charset="0"/>
                <a:cs typeface="Calibri" panose="020F0502020204030204" pitchFamily="34" charset="0"/>
              </a:rPr>
              <a:t>xplore local and global food systems and diverse cultural relationships with the Earth's resources (Jagodzinski 2018, De la Cadena and Blaser eds. 2018). </a:t>
            </a:r>
          </a:p>
          <a:p>
            <a:pPr marL="0" indent="0">
              <a:buNone/>
            </a:pPr>
            <a:endParaRPr lang="en-GB" sz="11200" dirty="0">
              <a:latin typeface="Calibri" panose="020F0502020204030204" pitchFamily="34" charset="0"/>
              <a:cs typeface="Calibri" panose="020F0502020204030204" pitchFamily="34" charset="0"/>
            </a:endParaRPr>
          </a:p>
          <a:p>
            <a:pPr marL="0" indent="0">
              <a:buNone/>
            </a:pPr>
            <a:r>
              <a:rPr lang="en-GB" sz="11200" dirty="0">
                <a:latin typeface="Calibri" panose="020F0502020204030204" pitchFamily="34" charset="0"/>
                <a:cs typeface="Calibri" panose="020F0502020204030204" pitchFamily="34" charset="0"/>
              </a:rPr>
              <a:t>D</a:t>
            </a:r>
            <a:r>
              <a:rPr lang="en-GB" sz="11200" dirty="0">
                <a:effectLst/>
                <a:latin typeface="Calibri" panose="020F0502020204030204" pitchFamily="34" charset="0"/>
                <a:cs typeface="Calibri" panose="020F0502020204030204" pitchFamily="34" charset="0"/>
              </a:rPr>
              <a:t>evelop adaptive pedagogies, based on strategies that we have already found to be effective in engaging young people with creative learning, to see how these approaches can build Ecologies in Practice.</a:t>
            </a:r>
          </a:p>
          <a:p>
            <a:pPr marL="0" indent="0">
              <a:buNone/>
            </a:pPr>
            <a:endParaRPr lang="en-GB" sz="11200" dirty="0">
              <a:latin typeface="Calibri" panose="020F0502020204030204" pitchFamily="34" charset="0"/>
              <a:cs typeface="Calibri" panose="020F0502020204030204" pitchFamily="34" charset="0"/>
            </a:endParaRPr>
          </a:p>
          <a:p>
            <a:pPr marL="0" indent="0">
              <a:buNone/>
            </a:pPr>
            <a:r>
              <a:rPr lang="en-GB" sz="11200" dirty="0">
                <a:effectLst/>
                <a:latin typeface="Calibri" panose="020F0502020204030204" pitchFamily="34" charset="0"/>
                <a:cs typeface="Calibri" panose="020F0502020204030204" pitchFamily="34" charset="0"/>
              </a:rPr>
              <a:t>Provide data that will input to the development of creative learning resources for schools, universities and Climate Museum UK, encouraging widening participation in research.</a:t>
            </a:r>
          </a:p>
          <a:p>
            <a:pPr marL="0" indent="0">
              <a:buNone/>
            </a:pPr>
            <a:endParaRPr lang="en-US" dirty="0"/>
          </a:p>
        </p:txBody>
      </p:sp>
      <p:pic>
        <p:nvPicPr>
          <p:cNvPr id="5" name="Picture 4" descr="A group of logos with text&#10;&#10;Description automatically generated">
            <a:extLst>
              <a:ext uri="{FF2B5EF4-FFF2-40B4-BE49-F238E27FC236}">
                <a16:creationId xmlns:a16="http://schemas.microsoft.com/office/drawing/2014/main" id="{976F9C93-F645-CD43-602E-37CE74AABEE0}"/>
              </a:ext>
            </a:extLst>
          </p:cNvPr>
          <p:cNvPicPr>
            <a:picLocks noChangeAspect="1"/>
          </p:cNvPicPr>
          <p:nvPr/>
        </p:nvPicPr>
        <p:blipFill>
          <a:blip r:embed="rId2"/>
          <a:stretch>
            <a:fillRect/>
          </a:stretch>
        </p:blipFill>
        <p:spPr>
          <a:xfrm>
            <a:off x="8558213" y="270930"/>
            <a:ext cx="2528888" cy="1228201"/>
          </a:xfrm>
          <a:prstGeom prst="rect">
            <a:avLst/>
          </a:prstGeom>
        </p:spPr>
      </p:pic>
    </p:spTree>
    <p:extLst>
      <p:ext uri="{BB962C8B-B14F-4D97-AF65-F5344CB8AC3E}">
        <p14:creationId xmlns:p14="http://schemas.microsoft.com/office/powerpoint/2010/main" val="2893983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C08F-1D90-41FA-7B7C-212BA4216869}"/>
              </a:ext>
            </a:extLst>
          </p:cNvPr>
          <p:cNvSpPr>
            <a:spLocks noGrp="1"/>
          </p:cNvSpPr>
          <p:nvPr>
            <p:ph type="title"/>
          </p:nvPr>
        </p:nvSpPr>
        <p:spPr>
          <a:xfrm>
            <a:off x="640080" y="128906"/>
            <a:ext cx="10515600" cy="1325563"/>
          </a:xfrm>
        </p:spPr>
        <p:txBody>
          <a:bodyPr/>
          <a:lstStyle/>
          <a:p>
            <a:r>
              <a:rPr lang="en-US"/>
              <a:t>Intentions to..</a:t>
            </a:r>
            <a:endParaRPr lang="en-US" dirty="0"/>
          </a:p>
        </p:txBody>
      </p:sp>
      <p:sp>
        <p:nvSpPr>
          <p:cNvPr id="3" name="Content Placeholder 2">
            <a:extLst>
              <a:ext uri="{FF2B5EF4-FFF2-40B4-BE49-F238E27FC236}">
                <a16:creationId xmlns:a16="http://schemas.microsoft.com/office/drawing/2014/main" id="{0BCC85E4-4721-4B1D-5D5D-BF3C5A82632D}"/>
              </a:ext>
            </a:extLst>
          </p:cNvPr>
          <p:cNvSpPr>
            <a:spLocks noGrp="1"/>
          </p:cNvSpPr>
          <p:nvPr>
            <p:ph idx="1"/>
          </p:nvPr>
        </p:nvSpPr>
        <p:spPr>
          <a:xfrm>
            <a:off x="640080" y="1253331"/>
            <a:ext cx="10515600" cy="4351338"/>
          </a:xfrm>
        </p:spPr>
        <p:txBody>
          <a:bodyPr/>
          <a:lstStyle/>
          <a:p>
            <a:pPr marL="0" indent="0">
              <a:buNone/>
            </a:pPr>
            <a:endParaRPr lang="en-US" dirty="0"/>
          </a:p>
        </p:txBody>
      </p:sp>
      <p:pic>
        <p:nvPicPr>
          <p:cNvPr id="5" name="Picture 4" descr="A red and black megaphone with a plant growing out of it&#10;&#10;Description automatically generated">
            <a:extLst>
              <a:ext uri="{FF2B5EF4-FFF2-40B4-BE49-F238E27FC236}">
                <a16:creationId xmlns:a16="http://schemas.microsoft.com/office/drawing/2014/main" id="{018A01AA-319C-EAC3-9F2E-93FB9348904D}"/>
              </a:ext>
            </a:extLst>
          </p:cNvPr>
          <p:cNvPicPr>
            <a:picLocks noChangeAspect="1"/>
          </p:cNvPicPr>
          <p:nvPr/>
        </p:nvPicPr>
        <p:blipFill>
          <a:blip r:embed="rId2"/>
          <a:stretch>
            <a:fillRect/>
          </a:stretch>
        </p:blipFill>
        <p:spPr>
          <a:xfrm>
            <a:off x="4861560" y="1253331"/>
            <a:ext cx="7330440" cy="4123373"/>
          </a:xfrm>
          <a:prstGeom prst="rect">
            <a:avLst/>
          </a:prstGeom>
        </p:spPr>
      </p:pic>
      <p:sp>
        <p:nvSpPr>
          <p:cNvPr id="6" name="TextBox 5">
            <a:extLst>
              <a:ext uri="{FF2B5EF4-FFF2-40B4-BE49-F238E27FC236}">
                <a16:creationId xmlns:a16="http://schemas.microsoft.com/office/drawing/2014/main" id="{3D892FBB-A3FF-4D4D-8EAE-75BC7F47B86E}"/>
              </a:ext>
            </a:extLst>
          </p:cNvPr>
          <p:cNvSpPr txBox="1"/>
          <p:nvPr/>
        </p:nvSpPr>
        <p:spPr>
          <a:xfrm>
            <a:off x="640080" y="1253330"/>
            <a:ext cx="4221480" cy="3108543"/>
          </a:xfrm>
          <a:prstGeom prst="rect">
            <a:avLst/>
          </a:prstGeom>
          <a:noFill/>
        </p:spPr>
        <p:txBody>
          <a:bodyPr wrap="square" rtlCol="0">
            <a:spAutoFit/>
          </a:bodyPr>
          <a:lstStyle/>
          <a:p>
            <a:r>
              <a:rPr lang="en-GB" sz="2800" dirty="0">
                <a:effectLst/>
              </a:rPr>
              <a:t>Develop ongoing cultural ecologies in practice, bringing together partner organisations with different audiences, and practitioners working with different artforms.</a:t>
            </a:r>
          </a:p>
        </p:txBody>
      </p:sp>
    </p:spTree>
    <p:extLst>
      <p:ext uri="{BB962C8B-B14F-4D97-AF65-F5344CB8AC3E}">
        <p14:creationId xmlns:p14="http://schemas.microsoft.com/office/powerpoint/2010/main" val="2741993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D543-BAB1-D531-3291-3DA41E2ED7D6}"/>
              </a:ext>
            </a:extLst>
          </p:cNvPr>
          <p:cNvSpPr>
            <a:spLocks noGrp="1"/>
          </p:cNvSpPr>
          <p:nvPr>
            <p:ph type="title"/>
          </p:nvPr>
        </p:nvSpPr>
        <p:spPr>
          <a:xfrm>
            <a:off x="6600264" y="27872"/>
            <a:ext cx="4967994" cy="2029529"/>
          </a:xfrm>
        </p:spPr>
        <p:txBody>
          <a:bodyPr>
            <a:normAutofit/>
          </a:bodyPr>
          <a:lstStyle/>
          <a:p>
            <a:pPr algn="l"/>
            <a:r>
              <a:rPr lang="en-GB" sz="3200" dirty="0">
                <a:effectLst/>
                <a:latin typeface="Calibri" panose="020F0502020204030204" pitchFamily="34" charset="0"/>
              </a:rPr>
              <a:t>Research design:- methods, approaches, practice researchers and  participants</a:t>
            </a:r>
            <a:br>
              <a:rPr lang="en-GB" sz="2800" dirty="0">
                <a:effectLst/>
                <a:latin typeface="Calibri" panose="020F0502020204030204" pitchFamily="34" charset="0"/>
              </a:rPr>
            </a:br>
            <a:endParaRPr lang="en-US" sz="2800" dirty="0"/>
          </a:p>
        </p:txBody>
      </p:sp>
      <p:sp>
        <p:nvSpPr>
          <p:cNvPr id="3" name="Content Placeholder 2">
            <a:extLst>
              <a:ext uri="{FF2B5EF4-FFF2-40B4-BE49-F238E27FC236}">
                <a16:creationId xmlns:a16="http://schemas.microsoft.com/office/drawing/2014/main" id="{15A00F5D-B200-8B60-2515-065FEB63ADDF}"/>
              </a:ext>
            </a:extLst>
          </p:cNvPr>
          <p:cNvSpPr>
            <a:spLocks noGrp="1"/>
          </p:cNvSpPr>
          <p:nvPr>
            <p:ph idx="1"/>
          </p:nvPr>
        </p:nvSpPr>
        <p:spPr>
          <a:xfrm>
            <a:off x="6600264" y="2229492"/>
            <a:ext cx="4967994" cy="4399907"/>
          </a:xfrm>
        </p:spPr>
        <p:txBody>
          <a:bodyPr>
            <a:noAutofit/>
          </a:bodyPr>
          <a:lstStyle/>
          <a:p>
            <a:r>
              <a:rPr lang="en-US" sz="2400" dirty="0"/>
              <a:t>3 workshops</a:t>
            </a:r>
          </a:p>
          <a:p>
            <a:r>
              <a:rPr lang="en-US" sz="2400" dirty="0"/>
              <a:t>3 arts methods</a:t>
            </a:r>
          </a:p>
          <a:p>
            <a:r>
              <a:rPr lang="en-US" sz="2400" dirty="0"/>
              <a:t>3 pairs of practice researchers</a:t>
            </a:r>
          </a:p>
          <a:p>
            <a:r>
              <a:rPr lang="en-US" sz="2400" dirty="0"/>
              <a:t>5 London schools – students aged 14-18 </a:t>
            </a:r>
          </a:p>
          <a:p>
            <a:r>
              <a:rPr lang="en-US" sz="2400" dirty="0"/>
              <a:t>Undergraduate students</a:t>
            </a:r>
          </a:p>
          <a:p>
            <a:r>
              <a:rPr lang="en-US" sz="2400" dirty="0"/>
              <a:t>Mixed qualitative and practice research with focus groups and surveys</a:t>
            </a:r>
          </a:p>
          <a:p>
            <a:r>
              <a:rPr lang="en-US" sz="2400" dirty="0"/>
              <a:t>Researcher reflections</a:t>
            </a:r>
          </a:p>
        </p:txBody>
      </p:sp>
      <p:pic>
        <p:nvPicPr>
          <p:cNvPr id="5" name="Picture 4" descr="A drum with red coral design&#10;&#10;Description automatically generated">
            <a:extLst>
              <a:ext uri="{FF2B5EF4-FFF2-40B4-BE49-F238E27FC236}">
                <a16:creationId xmlns:a16="http://schemas.microsoft.com/office/drawing/2014/main" id="{1B4E8CDB-B0E0-A99A-088F-195305B41AF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94070" y="27872"/>
            <a:ext cx="3006061" cy="3339639"/>
          </a:xfrm>
          <a:prstGeom prst="rect">
            <a:avLst/>
          </a:prstGeom>
        </p:spPr>
      </p:pic>
      <p:pic>
        <p:nvPicPr>
          <p:cNvPr id="7" name="Picture 6" descr="A drawing of a tree&#10;&#10;Description automatically generated">
            <a:extLst>
              <a:ext uri="{FF2B5EF4-FFF2-40B4-BE49-F238E27FC236}">
                <a16:creationId xmlns:a16="http://schemas.microsoft.com/office/drawing/2014/main" id="{BC4860E7-1507-9CEC-476B-76FFC77F564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3625201" y="385055"/>
            <a:ext cx="2351280" cy="2625274"/>
          </a:xfrm>
          <a:prstGeom prst="rect">
            <a:avLst/>
          </a:prstGeom>
        </p:spPr>
      </p:pic>
      <p:pic>
        <p:nvPicPr>
          <p:cNvPr id="11" name="Picture 10" descr="A group of people sitting around tables in a room&#10;&#10;Description automatically generated">
            <a:extLst>
              <a:ext uri="{FF2B5EF4-FFF2-40B4-BE49-F238E27FC236}">
                <a16:creationId xmlns:a16="http://schemas.microsoft.com/office/drawing/2014/main" id="{385BB631-85AD-7E9E-6960-7C66DC45547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38201" y="3395384"/>
            <a:ext cx="4616806" cy="3462605"/>
          </a:xfrm>
          <a:prstGeom prst="rect">
            <a:avLst/>
          </a:prstGeom>
        </p:spPr>
      </p:pic>
    </p:spTree>
    <p:extLst>
      <p:ext uri="{BB962C8B-B14F-4D97-AF65-F5344CB8AC3E}">
        <p14:creationId xmlns:p14="http://schemas.microsoft.com/office/powerpoint/2010/main" val="1674167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217</TotalTime>
  <Words>2439</Words>
  <Application>Microsoft Macintosh PowerPoint</Application>
  <PresentationFormat>Widescreen</PresentationFormat>
  <Paragraphs>157</Paragraphs>
  <Slides>26</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Helvetica</vt:lpstr>
      <vt:lpstr>Helvetica Neue</vt:lpstr>
      <vt:lpstr>Office Theme</vt:lpstr>
      <vt:lpstr>Participatory Arts Methods for Engaging Young People in Climate Research</vt:lpstr>
      <vt:lpstr>CAL and CMUK Ecologies in Practice</vt:lpstr>
      <vt:lpstr>Context CAL </vt:lpstr>
      <vt:lpstr>A range of events, two symposiums, then CAL and CMUK started planning to include young people in practice research</vt:lpstr>
      <vt:lpstr>Intentions to… </vt:lpstr>
      <vt:lpstr>Intentions to…</vt:lpstr>
      <vt:lpstr>Intentions to…</vt:lpstr>
      <vt:lpstr>Intentions to..</vt:lpstr>
      <vt:lpstr>Research design:- methods, approaches, practice researchers and  participants </vt:lpstr>
      <vt:lpstr>Research design: methods, approaches, practice researchers and  participants </vt:lpstr>
      <vt:lpstr>Dialogic play with objects: engaging young people with the Earth crisis</vt:lpstr>
      <vt:lpstr>What I’ll talk about</vt:lpstr>
      <vt:lpstr>Climate Museum UK</vt:lpstr>
      <vt:lpstr>An experimental museum - we theorise that effective activations are dialogic conversations with creative stimuli and objects </vt:lpstr>
      <vt:lpstr>PowerPoint Presentation</vt:lpstr>
      <vt:lpstr>Climate Outreach research on YP &amp; climate, 2022</vt:lpstr>
      <vt:lpstr>CMUK research for A New Direction Listening Project </vt:lpstr>
      <vt:lpstr>Being Possitopian as an imagination practice </vt:lpstr>
      <vt:lpstr>PowerPoint Presentation</vt:lpstr>
      <vt:lpstr>‘Once Upon a Planet’: Tullie House Museum</vt:lpstr>
      <vt:lpstr>I worked with Kimberley  Foster, Norwich artist</vt:lpstr>
      <vt:lpstr>PowerPoint Presentation</vt:lpstr>
      <vt:lpstr>Difficulties and Discoveries in practice research </vt:lpstr>
      <vt:lpstr>Questions emerging </vt:lpstr>
      <vt:lpstr>Key findings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Participatory Arts Methods for Climate Research with Young People</dc:title>
  <dc:creator>Miranda Matthews</dc:creator>
  <cp:lastModifiedBy>Miranda Matthews</cp:lastModifiedBy>
  <cp:revision>10</cp:revision>
  <dcterms:created xsi:type="dcterms:W3CDTF">2023-07-11T14:48:28Z</dcterms:created>
  <dcterms:modified xsi:type="dcterms:W3CDTF">2023-07-12T14:48:06Z</dcterms:modified>
</cp:coreProperties>
</file>