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8" r:id="rId3"/>
    <p:sldId id="273" r:id="rId4"/>
    <p:sldId id="278" r:id="rId5"/>
    <p:sldId id="263" r:id="rId6"/>
    <p:sldId id="272" r:id="rId7"/>
    <p:sldId id="269" r:id="rId8"/>
    <p:sldId id="261" r:id="rId9"/>
    <p:sldId id="262" r:id="rId10"/>
    <p:sldId id="270" r:id="rId11"/>
    <p:sldId id="264" r:id="rId12"/>
    <p:sldId id="260" r:id="rId13"/>
    <p:sldId id="283" r:id="rId14"/>
    <p:sldId id="274" r:id="rId15"/>
    <p:sldId id="277" r:id="rId16"/>
    <p:sldId id="265" r:id="rId17"/>
    <p:sldId id="266" r:id="rId18"/>
    <p:sldId id="284" r:id="rId19"/>
    <p:sldId id="267" r:id="rId20"/>
    <p:sldId id="279" r:id="rId21"/>
    <p:sldId id="281" r:id="rId22"/>
    <p:sldId id="268" r:id="rId23"/>
    <p:sldId id="280" r:id="rId24"/>
    <p:sldId id="275" r:id="rId25"/>
    <p:sldId id="276" r:id="rId26"/>
    <p:sldId id="257" r:id="rId27"/>
    <p:sldId id="25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4" d="100"/>
          <a:sy n="74" d="100"/>
        </p:scale>
        <p:origin x="-1400" y="-10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2" d="100"/>
          <a:sy n="62" d="100"/>
        </p:scale>
        <p:origin x="-3064"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951208-195D-5241-B2FE-0B20A60DD2E3}" type="datetimeFigureOut">
              <a:rPr lang="en-US" smtClean="0"/>
              <a:t>06/01/2019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2A3A34-DBFD-B54D-97F5-D516220A2D24}" type="slidenum">
              <a:rPr lang="en-US" smtClean="0"/>
              <a:t>‹#›</a:t>
            </a:fld>
            <a:endParaRPr lang="en-US"/>
          </a:p>
        </p:txBody>
      </p:sp>
    </p:spTree>
    <p:extLst>
      <p:ext uri="{BB962C8B-B14F-4D97-AF65-F5344CB8AC3E}">
        <p14:creationId xmlns:p14="http://schemas.microsoft.com/office/powerpoint/2010/main" val="28916038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begin</a:t>
            </a:r>
            <a:r>
              <a:rPr lang="en-US" baseline="0" dirty="0" smtClean="0"/>
              <a:t> with this image, of </a:t>
            </a:r>
            <a:r>
              <a:rPr lang="en-US" baseline="0" dirty="0" err="1" smtClean="0"/>
              <a:t>Beuy’s</a:t>
            </a:r>
            <a:r>
              <a:rPr lang="en-US" baseline="0" dirty="0" smtClean="0"/>
              <a:t> first installation work from 1971, I want to see my mountains, as a way of thinking about the horizontal extensions of sculpture in this period and the way in which objects and spaces were beginning to be seen as one image. The occupation of space by these autobiographical, private and obscure meanings was mostly not adopted by British artists, but Beuys did have an impact on thinking about space as well as material. The horizontal </a:t>
            </a:r>
            <a:r>
              <a:rPr lang="en-US" baseline="0" dirty="0" err="1" smtClean="0"/>
              <a:t>exyension</a:t>
            </a:r>
            <a:r>
              <a:rPr lang="en-US" baseline="0" dirty="0" smtClean="0"/>
              <a:t> in this work is sheet copper.</a:t>
            </a:r>
            <a:endParaRPr lang="en-US" dirty="0"/>
          </a:p>
        </p:txBody>
      </p:sp>
      <p:sp>
        <p:nvSpPr>
          <p:cNvPr id="4" name="Slide Number Placeholder 3"/>
          <p:cNvSpPr>
            <a:spLocks noGrp="1"/>
          </p:cNvSpPr>
          <p:nvPr>
            <p:ph type="sldNum" sz="quarter" idx="10"/>
          </p:nvPr>
        </p:nvSpPr>
        <p:spPr/>
        <p:txBody>
          <a:bodyPr/>
          <a:lstStyle/>
          <a:p>
            <a:fld id="{312A3A34-DBFD-B54D-97F5-D516220A2D24}" type="slidenum">
              <a:rPr lang="en-US" smtClean="0"/>
              <a:t>4</a:t>
            </a:fld>
            <a:endParaRPr lang="en-US"/>
          </a:p>
        </p:txBody>
      </p:sp>
    </p:spTree>
    <p:extLst>
      <p:ext uri="{BB962C8B-B14F-4D97-AF65-F5344CB8AC3E}">
        <p14:creationId xmlns:p14="http://schemas.microsoft.com/office/powerpoint/2010/main" val="1940368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Openness and </a:t>
            </a:r>
            <a:r>
              <a:rPr lang="en-US" dirty="0" err="1" smtClean="0"/>
              <a:t>closedness</a:t>
            </a:r>
            <a:r>
              <a:rPr lang="en-US" dirty="0" smtClean="0"/>
              <a:t> are aspects</a:t>
            </a:r>
            <a:r>
              <a:rPr lang="en-US" baseline="0" dirty="0" smtClean="0"/>
              <a:t> of </a:t>
            </a:r>
            <a:r>
              <a:rPr lang="en-US" baseline="0" dirty="0" err="1" smtClean="0"/>
              <a:t>intersubjective</a:t>
            </a:r>
            <a:r>
              <a:rPr lang="en-US" baseline="0" dirty="0" smtClean="0"/>
              <a:t> life that have a gendered dimension. Here the perceptual and phenomenological attempt we make to grasp the whole figure can never be achieved. </a:t>
            </a:r>
            <a:r>
              <a:rPr lang="en-US" baseline="0" smtClean="0"/>
              <a:t>It perceives us.</a:t>
            </a:r>
            <a:endParaRPr lang="en-US" dirty="0"/>
          </a:p>
        </p:txBody>
      </p:sp>
      <p:sp>
        <p:nvSpPr>
          <p:cNvPr id="4" name="Slide Number Placeholder 3"/>
          <p:cNvSpPr>
            <a:spLocks noGrp="1"/>
          </p:cNvSpPr>
          <p:nvPr>
            <p:ph type="sldNum" sz="quarter" idx="10"/>
          </p:nvPr>
        </p:nvSpPr>
        <p:spPr/>
        <p:txBody>
          <a:bodyPr/>
          <a:lstStyle/>
          <a:p>
            <a:fld id="{312A3A34-DBFD-B54D-97F5-D516220A2D24}" type="slidenum">
              <a:rPr lang="en-US" smtClean="0"/>
              <a:t>16</a:t>
            </a:fld>
            <a:endParaRPr lang="en-US"/>
          </a:p>
        </p:txBody>
      </p:sp>
    </p:spTree>
    <p:extLst>
      <p:ext uri="{BB962C8B-B14F-4D97-AF65-F5344CB8AC3E}">
        <p14:creationId xmlns:p14="http://schemas.microsoft.com/office/powerpoint/2010/main" val="3983690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2A3A34-DBFD-B54D-97F5-D516220A2D24}" type="slidenum">
              <a:rPr lang="en-US" smtClean="0"/>
              <a:t>19</a:t>
            </a:fld>
            <a:endParaRPr lang="en-US"/>
          </a:p>
        </p:txBody>
      </p:sp>
    </p:spTree>
    <p:extLst>
      <p:ext uri="{BB962C8B-B14F-4D97-AF65-F5344CB8AC3E}">
        <p14:creationId xmlns:p14="http://schemas.microsoft.com/office/powerpoint/2010/main" val="4063035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Coda: a page from the The</a:t>
            </a:r>
            <a:r>
              <a:rPr lang="en-US" baseline="0" dirty="0" smtClean="0"/>
              <a:t> Stumbling Block, 1990, an attempt to ‘write’ sculpture</a:t>
            </a:r>
            <a:endParaRPr lang="en-US" dirty="0"/>
          </a:p>
        </p:txBody>
      </p:sp>
      <p:sp>
        <p:nvSpPr>
          <p:cNvPr id="4" name="Slide Number Placeholder 3"/>
          <p:cNvSpPr>
            <a:spLocks noGrp="1"/>
          </p:cNvSpPr>
          <p:nvPr>
            <p:ph type="sldNum" sz="quarter" idx="10"/>
          </p:nvPr>
        </p:nvSpPr>
        <p:spPr/>
        <p:txBody>
          <a:bodyPr/>
          <a:lstStyle/>
          <a:p>
            <a:fld id="{312A3A34-DBFD-B54D-97F5-D516220A2D24}" type="slidenum">
              <a:rPr lang="en-US" smtClean="0"/>
              <a:t>27</a:t>
            </a:fld>
            <a:endParaRPr lang="en-US"/>
          </a:p>
        </p:txBody>
      </p:sp>
    </p:spTree>
    <p:extLst>
      <p:ext uri="{BB962C8B-B14F-4D97-AF65-F5344CB8AC3E}">
        <p14:creationId xmlns:p14="http://schemas.microsoft.com/office/powerpoint/2010/main" val="3964357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not very easy to study sculpture in this period from the material remains. So much of it has vanished, and a lot was made as experiment and not expected to last. I have included these images of Brian </a:t>
            </a:r>
            <a:r>
              <a:rPr lang="en-US" baseline="0" dirty="0" err="1" smtClean="0"/>
              <a:t>Catling</a:t>
            </a:r>
            <a:r>
              <a:rPr lang="en-US" baseline="0" dirty="0" smtClean="0"/>
              <a:t> Royal College work to show a curious meeting point of </a:t>
            </a:r>
            <a:r>
              <a:rPr lang="en-US" baseline="0" dirty="0" err="1" smtClean="0"/>
              <a:t>somehting</a:t>
            </a:r>
            <a:r>
              <a:rPr lang="en-US" baseline="0" dirty="0" smtClean="0"/>
              <a:t> like Anthony Caro on one hand and </a:t>
            </a:r>
            <a:r>
              <a:rPr lang="en-US" baseline="0" dirty="0" err="1" smtClean="0"/>
              <a:t>Fluxus</a:t>
            </a:r>
            <a:r>
              <a:rPr lang="en-US" baseline="0" dirty="0" smtClean="0"/>
              <a:t> and Beuys on the other: and the strong relationship with the surrounding room. The image in many of these works was the plough. </a:t>
            </a:r>
            <a:endParaRPr lang="en-US" dirty="0"/>
          </a:p>
        </p:txBody>
      </p:sp>
      <p:sp>
        <p:nvSpPr>
          <p:cNvPr id="4" name="Slide Number Placeholder 3"/>
          <p:cNvSpPr>
            <a:spLocks noGrp="1"/>
          </p:cNvSpPr>
          <p:nvPr>
            <p:ph type="sldNum" sz="quarter" idx="10"/>
          </p:nvPr>
        </p:nvSpPr>
        <p:spPr/>
        <p:txBody>
          <a:bodyPr/>
          <a:lstStyle/>
          <a:p>
            <a:fld id="{312A3A34-DBFD-B54D-97F5-D516220A2D24}" type="slidenum">
              <a:rPr lang="en-US" smtClean="0"/>
              <a:t>5</a:t>
            </a:fld>
            <a:endParaRPr lang="en-US"/>
          </a:p>
        </p:txBody>
      </p:sp>
    </p:spTree>
    <p:extLst>
      <p:ext uri="{BB962C8B-B14F-4D97-AF65-F5344CB8AC3E}">
        <p14:creationId xmlns:p14="http://schemas.microsoft.com/office/powerpoint/2010/main" val="1100003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Catling</a:t>
            </a:r>
            <a:r>
              <a:rPr lang="en-US" dirty="0" smtClean="0"/>
              <a:t> went</a:t>
            </a:r>
            <a:r>
              <a:rPr lang="en-US" baseline="0" dirty="0" smtClean="0"/>
              <a:t> on making sculpture through the 80s but it turned at a certain point the physical making that he has such an acute feeling for went entirely into temporary installations. But the horizontal extension into space remained as a frequent and evocative tactic. </a:t>
            </a:r>
            <a:endParaRPr lang="en-US" dirty="0"/>
          </a:p>
        </p:txBody>
      </p:sp>
      <p:sp>
        <p:nvSpPr>
          <p:cNvPr id="4" name="Slide Number Placeholder 3"/>
          <p:cNvSpPr>
            <a:spLocks noGrp="1"/>
          </p:cNvSpPr>
          <p:nvPr>
            <p:ph type="sldNum" sz="quarter" idx="10"/>
          </p:nvPr>
        </p:nvSpPr>
        <p:spPr/>
        <p:txBody>
          <a:bodyPr/>
          <a:lstStyle/>
          <a:p>
            <a:fld id="{312A3A34-DBFD-B54D-97F5-D516220A2D24}" type="slidenum">
              <a:rPr lang="en-US" smtClean="0"/>
              <a:t>7</a:t>
            </a:fld>
            <a:endParaRPr lang="en-US"/>
          </a:p>
        </p:txBody>
      </p:sp>
    </p:spTree>
    <p:extLst>
      <p:ext uri="{BB962C8B-B14F-4D97-AF65-F5344CB8AC3E}">
        <p14:creationId xmlns:p14="http://schemas.microsoft.com/office/powerpoint/2010/main" val="3833212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different context for this pervasive formal</a:t>
            </a:r>
            <a:r>
              <a:rPr lang="en-US" baseline="0" dirty="0" smtClean="0"/>
              <a:t> assumption is provided by Susan Hiller’s work fragments, 1976-8. A complex work, that I cannot provide a complete account of today, comprising fragments of Pueblo pottery, the classification and recovery of aspects of anonymous art-making by women, as part of a feminist understanding. There are two points I want make. That the considerable claim on public and horizontal space has a sculptural effect. But work such as this transforms aspects of minimalism into a collective space of interpretation and enquiry for feminism and also makes the spectator him or herself a part of what is being studied. </a:t>
            </a:r>
            <a:endParaRPr lang="en-US" dirty="0"/>
          </a:p>
        </p:txBody>
      </p:sp>
      <p:sp>
        <p:nvSpPr>
          <p:cNvPr id="4" name="Slide Number Placeholder 3"/>
          <p:cNvSpPr>
            <a:spLocks noGrp="1"/>
          </p:cNvSpPr>
          <p:nvPr>
            <p:ph type="sldNum" sz="quarter" idx="10"/>
          </p:nvPr>
        </p:nvSpPr>
        <p:spPr/>
        <p:txBody>
          <a:bodyPr/>
          <a:lstStyle/>
          <a:p>
            <a:fld id="{312A3A34-DBFD-B54D-97F5-D516220A2D24}" type="slidenum">
              <a:rPr lang="en-US" smtClean="0"/>
              <a:t>8</a:t>
            </a:fld>
            <a:endParaRPr lang="en-US"/>
          </a:p>
        </p:txBody>
      </p:sp>
    </p:spTree>
    <p:extLst>
      <p:ext uri="{BB962C8B-B14F-4D97-AF65-F5344CB8AC3E}">
        <p14:creationId xmlns:p14="http://schemas.microsoft.com/office/powerpoint/2010/main" val="3027067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spectator of a work such</a:t>
            </a:r>
            <a:r>
              <a:rPr lang="en-US" baseline="0" dirty="0" smtClean="0"/>
              <a:t> as this has only the evidence of what they see and the title. There is a new economy at work: salvage, and also expertly judging how to make a work that contains all you need, that becomes almost self-interpreting. The spectator of such works becomes an empiricist, trying to understand a new landscape and their own position within it.</a:t>
            </a:r>
            <a:endParaRPr lang="en-US" dirty="0"/>
          </a:p>
        </p:txBody>
      </p:sp>
      <p:sp>
        <p:nvSpPr>
          <p:cNvPr id="4" name="Slide Number Placeholder 3"/>
          <p:cNvSpPr>
            <a:spLocks noGrp="1"/>
          </p:cNvSpPr>
          <p:nvPr>
            <p:ph type="sldNum" sz="quarter" idx="10"/>
          </p:nvPr>
        </p:nvSpPr>
        <p:spPr/>
        <p:txBody>
          <a:bodyPr/>
          <a:lstStyle/>
          <a:p>
            <a:fld id="{312A3A34-DBFD-B54D-97F5-D516220A2D24}" type="slidenum">
              <a:rPr lang="en-US" smtClean="0"/>
              <a:t>10</a:t>
            </a:fld>
            <a:endParaRPr lang="en-US"/>
          </a:p>
        </p:txBody>
      </p:sp>
    </p:spTree>
    <p:extLst>
      <p:ext uri="{BB962C8B-B14F-4D97-AF65-F5344CB8AC3E}">
        <p14:creationId xmlns:p14="http://schemas.microsoft.com/office/powerpoint/2010/main" val="3232276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Whereas Hiller’s Fragments opens out the collective cultural</a:t>
            </a:r>
            <a:r>
              <a:rPr lang="en-US" baseline="0" dirty="0" smtClean="0"/>
              <a:t> questions of other cultures, and ourselves as others, </a:t>
            </a:r>
            <a:r>
              <a:rPr lang="en-US" baseline="0" dirty="0" err="1" smtClean="0"/>
              <a:t>Cragg’s</a:t>
            </a:r>
            <a:r>
              <a:rPr lang="en-US" baseline="0" dirty="0" smtClean="0"/>
              <a:t> anamorphic Redskin leaves the spectator essentially isolated with the routine racism of that that familiar yet disturbing word. What we see is a model figure – I played with such figures -- scaled up. No moral point is being made but the violence in culture is acknowledged and also perhaps accepted as a material fact, extending into space that is not easy to share or </a:t>
            </a:r>
            <a:r>
              <a:rPr lang="en-US" baseline="0" dirty="0" err="1" smtClean="0"/>
              <a:t>socialise</a:t>
            </a:r>
            <a:r>
              <a:rPr lang="en-US" baseline="0" dirty="0" smtClean="0"/>
              <a:t>, that</a:t>
            </a:r>
            <a:r>
              <a:rPr lang="fr-FR" baseline="0" dirty="0" smtClean="0"/>
              <a:t>’</a:t>
            </a:r>
            <a:r>
              <a:rPr lang="en-US" baseline="0" dirty="0" smtClean="0"/>
              <a:t>s </a:t>
            </a:r>
            <a:r>
              <a:rPr lang="en-US" baseline="0" dirty="0" err="1" smtClean="0"/>
              <a:t>eems</a:t>
            </a:r>
            <a:r>
              <a:rPr lang="en-US" baseline="0" dirty="0" smtClean="0"/>
              <a:t> predicated on the solo encounter</a:t>
            </a:r>
            <a:endParaRPr lang="en-US" dirty="0"/>
          </a:p>
        </p:txBody>
      </p:sp>
      <p:sp>
        <p:nvSpPr>
          <p:cNvPr id="4" name="Slide Number Placeholder 3"/>
          <p:cNvSpPr>
            <a:spLocks noGrp="1"/>
          </p:cNvSpPr>
          <p:nvPr>
            <p:ph type="sldNum" sz="quarter" idx="10"/>
          </p:nvPr>
        </p:nvSpPr>
        <p:spPr/>
        <p:txBody>
          <a:bodyPr/>
          <a:lstStyle/>
          <a:p>
            <a:fld id="{312A3A34-DBFD-B54D-97F5-D516220A2D24}" type="slidenum">
              <a:rPr lang="en-US" smtClean="0"/>
              <a:t>11</a:t>
            </a:fld>
            <a:endParaRPr lang="en-US"/>
          </a:p>
        </p:txBody>
      </p:sp>
    </p:spTree>
    <p:extLst>
      <p:ext uri="{BB962C8B-B14F-4D97-AF65-F5344CB8AC3E}">
        <p14:creationId xmlns:p14="http://schemas.microsoft.com/office/powerpoint/2010/main" val="2528885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solo encounter, I suggest, is important for these works. We</a:t>
            </a:r>
            <a:r>
              <a:rPr lang="en-US" baseline="0" dirty="0" smtClean="0"/>
              <a:t> are left somewhat isolated, examining the material facts, trying to apprehend them. Wilding became an expert manipulator of boundaries and extensions, hinting in many and varied ways at a place at the </a:t>
            </a:r>
            <a:r>
              <a:rPr lang="en-US" baseline="0" dirty="0" err="1" smtClean="0"/>
              <a:t>centre</a:t>
            </a:r>
            <a:r>
              <a:rPr lang="en-US" baseline="0" dirty="0" smtClean="0"/>
              <a:t> we cannot reach, or which forbids our approach. Here the notional </a:t>
            </a:r>
            <a:r>
              <a:rPr lang="en-US" baseline="0" dirty="0" err="1" smtClean="0"/>
              <a:t>centre</a:t>
            </a:r>
            <a:r>
              <a:rPr lang="en-US" baseline="0" dirty="0" smtClean="0"/>
              <a:t> is simply the gap between the two brass versions of paper bags, whose own interiors are suggested but cannot be </a:t>
            </a:r>
            <a:r>
              <a:rPr lang="en-US" baseline="0" dirty="0" err="1" smtClean="0"/>
              <a:t>pryed</a:t>
            </a:r>
            <a:r>
              <a:rPr lang="en-US" baseline="0" dirty="0" smtClean="0"/>
              <a:t> into.  </a:t>
            </a:r>
            <a:endParaRPr lang="en-US" dirty="0"/>
          </a:p>
        </p:txBody>
      </p:sp>
      <p:sp>
        <p:nvSpPr>
          <p:cNvPr id="4" name="Slide Number Placeholder 3"/>
          <p:cNvSpPr>
            <a:spLocks noGrp="1"/>
          </p:cNvSpPr>
          <p:nvPr>
            <p:ph type="sldNum" sz="quarter" idx="10"/>
          </p:nvPr>
        </p:nvSpPr>
        <p:spPr/>
        <p:txBody>
          <a:bodyPr/>
          <a:lstStyle/>
          <a:p>
            <a:fld id="{312A3A34-DBFD-B54D-97F5-D516220A2D24}" type="slidenum">
              <a:rPr lang="en-US" smtClean="0"/>
              <a:t>12</a:t>
            </a:fld>
            <a:endParaRPr lang="en-US"/>
          </a:p>
        </p:txBody>
      </p:sp>
    </p:spTree>
    <p:extLst>
      <p:ext uri="{BB962C8B-B14F-4D97-AF65-F5344CB8AC3E}">
        <p14:creationId xmlns:p14="http://schemas.microsoft.com/office/powerpoint/2010/main" val="2132530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Wilding</a:t>
            </a:r>
            <a:r>
              <a:rPr lang="en-US" baseline="0" dirty="0" smtClean="0"/>
              <a:t> was well aware of her own status as a female interloper in the still overwhelmingly masculine arena of sculpture. She has referred to this explicitly in relation to her education as an artist. This striking work, Minge, which I have not seen discussed anywhere, appears to be an unusually frank acknowledgment of sexual looking and violently sexist positioning; yet like </a:t>
            </a:r>
            <a:r>
              <a:rPr lang="en-US" baseline="0" dirty="0" err="1" smtClean="0"/>
              <a:t>Cragg’s</a:t>
            </a:r>
            <a:r>
              <a:rPr lang="en-US" baseline="0" dirty="0" smtClean="0"/>
              <a:t> redskin, it offers no simple moral position for the viewer to adopt before what we then again see is actually sheet copper and red wax. What kind of ‘embodiment’ – an inherited question for most sculpture -- does this suggest?     </a:t>
            </a:r>
            <a:endParaRPr lang="en-US" dirty="0"/>
          </a:p>
        </p:txBody>
      </p:sp>
      <p:sp>
        <p:nvSpPr>
          <p:cNvPr id="4" name="Slide Number Placeholder 3"/>
          <p:cNvSpPr>
            <a:spLocks noGrp="1"/>
          </p:cNvSpPr>
          <p:nvPr>
            <p:ph type="sldNum" sz="quarter" idx="10"/>
          </p:nvPr>
        </p:nvSpPr>
        <p:spPr/>
        <p:txBody>
          <a:bodyPr/>
          <a:lstStyle/>
          <a:p>
            <a:fld id="{312A3A34-DBFD-B54D-97F5-D516220A2D24}" type="slidenum">
              <a:rPr lang="en-US" smtClean="0"/>
              <a:t>14</a:t>
            </a:fld>
            <a:endParaRPr lang="en-US"/>
          </a:p>
        </p:txBody>
      </p:sp>
    </p:spTree>
    <p:extLst>
      <p:ext uri="{BB962C8B-B14F-4D97-AF65-F5344CB8AC3E}">
        <p14:creationId xmlns:p14="http://schemas.microsoft.com/office/powerpoint/2010/main" val="1437043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Funerary</a:t>
            </a:r>
            <a:r>
              <a:rPr lang="en-US" baseline="0" dirty="0" smtClean="0"/>
              <a:t> images, tombs, a boulder, </a:t>
            </a:r>
            <a:r>
              <a:rPr lang="en-US" baseline="0" dirty="0" err="1" smtClean="0"/>
              <a:t>armour</a:t>
            </a:r>
            <a:r>
              <a:rPr lang="en-US" baseline="0" dirty="0" smtClean="0"/>
              <a:t>. </a:t>
            </a:r>
            <a:r>
              <a:rPr lang="en-US" dirty="0" smtClean="0"/>
              <a:t>Embodiment; but you put the</a:t>
            </a:r>
            <a:r>
              <a:rPr lang="en-US" baseline="0" dirty="0" smtClean="0"/>
              <a:t> pieces together and you still don</a:t>
            </a:r>
            <a:r>
              <a:rPr lang="fr-FR" baseline="0" dirty="0" smtClean="0"/>
              <a:t>’</a:t>
            </a:r>
            <a:r>
              <a:rPr lang="en-US" baseline="0" dirty="0" smtClean="0"/>
              <a:t>t have a body</a:t>
            </a:r>
            <a:endParaRPr lang="en-US" dirty="0"/>
          </a:p>
        </p:txBody>
      </p:sp>
      <p:sp>
        <p:nvSpPr>
          <p:cNvPr id="4" name="Slide Number Placeholder 3"/>
          <p:cNvSpPr>
            <a:spLocks noGrp="1"/>
          </p:cNvSpPr>
          <p:nvPr>
            <p:ph type="sldNum" sz="quarter" idx="10"/>
          </p:nvPr>
        </p:nvSpPr>
        <p:spPr/>
        <p:txBody>
          <a:bodyPr/>
          <a:lstStyle/>
          <a:p>
            <a:fld id="{312A3A34-DBFD-B54D-97F5-D516220A2D24}" type="slidenum">
              <a:rPr lang="en-US" smtClean="0"/>
              <a:t>15</a:t>
            </a:fld>
            <a:endParaRPr lang="en-US"/>
          </a:p>
        </p:txBody>
      </p:sp>
    </p:spTree>
    <p:extLst>
      <p:ext uri="{BB962C8B-B14F-4D97-AF65-F5344CB8AC3E}">
        <p14:creationId xmlns:p14="http://schemas.microsoft.com/office/powerpoint/2010/main" val="2879728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06/01/2019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06/01/2019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06/01/2019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06/01/2019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06/01/2019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06/01/2019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06/01/2019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06/01/2019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06/01/2019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06/01/2019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06/01/2019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06/01/2019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05857"/>
            <a:ext cx="7772400" cy="2094593"/>
          </a:xfrm>
        </p:spPr>
        <p:txBody>
          <a:bodyPr/>
          <a:lstStyle/>
          <a:p>
            <a:r>
              <a:rPr lang="en-US" dirty="0" smtClean="0">
                <a:latin typeface="Perpetua"/>
                <a:cs typeface="Perpetua"/>
              </a:rPr>
              <a:t>Reticence and Resistance in New British Sculpture</a:t>
            </a:r>
            <a:endParaRPr lang="en-US" dirty="0">
              <a:latin typeface="Perpetua"/>
              <a:cs typeface="Perpetua"/>
            </a:endParaRPr>
          </a:p>
        </p:txBody>
      </p:sp>
      <p:sp>
        <p:nvSpPr>
          <p:cNvPr id="3" name="Subtitle 2"/>
          <p:cNvSpPr>
            <a:spLocks noGrp="1"/>
          </p:cNvSpPr>
          <p:nvPr>
            <p:ph type="subTitle" idx="1"/>
          </p:nvPr>
        </p:nvSpPr>
        <p:spPr/>
        <p:txBody>
          <a:bodyPr/>
          <a:lstStyle/>
          <a:p>
            <a:r>
              <a:rPr lang="en-US" dirty="0" smtClean="0">
                <a:latin typeface="Perpetua"/>
                <a:cs typeface="Perpetua"/>
              </a:rPr>
              <a:t>Ian Hunt</a:t>
            </a:r>
          </a:p>
          <a:p>
            <a:r>
              <a:rPr lang="en-US" dirty="0" smtClean="0">
                <a:latin typeface="Perpetua"/>
                <a:cs typeface="Perpetua"/>
              </a:rPr>
              <a:t>Goldsmiths, Department of Art</a:t>
            </a:r>
          </a:p>
          <a:p>
            <a:r>
              <a:rPr lang="en-US" dirty="0" err="1" smtClean="0">
                <a:latin typeface="Perpetua"/>
                <a:cs typeface="Perpetua"/>
              </a:rPr>
              <a:t>i.hunt@gold.ac.uk</a:t>
            </a:r>
            <a:endParaRPr lang="en-US" dirty="0">
              <a:latin typeface="Perpetua"/>
              <a:cs typeface="Perpetua"/>
            </a:endParaRPr>
          </a:p>
        </p:txBody>
      </p:sp>
    </p:spTree>
    <p:extLst>
      <p:ext uri="{BB962C8B-B14F-4D97-AF65-F5344CB8AC3E}">
        <p14:creationId xmlns:p14="http://schemas.microsoft.com/office/powerpoint/2010/main" val="114631435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8686799" y="274638"/>
            <a:ext cx="45719" cy="1143000"/>
          </a:xfrm>
        </p:spPr>
        <p:txBody>
          <a:bodyPr/>
          <a:lstStyle/>
          <a:p>
            <a:endParaRPr lang="en-US" dirty="0"/>
          </a:p>
        </p:txBody>
      </p:sp>
      <p:pic>
        <p:nvPicPr>
          <p:cNvPr id="4" name="Content Placeholder 3" descr="CRAG780001_webedit.jpg"/>
          <p:cNvPicPr>
            <a:picLocks noGrp="1" noChangeAspect="1"/>
          </p:cNvPicPr>
          <p:nvPr>
            <p:ph idx="1"/>
          </p:nvPr>
        </p:nvPicPr>
        <p:blipFill>
          <a:blip r:embed="rId3">
            <a:extLst>
              <a:ext uri="{28A0092B-C50C-407E-A947-70E740481C1C}">
                <a14:useLocalDpi xmlns:a14="http://schemas.microsoft.com/office/drawing/2010/main" val="0"/>
              </a:ext>
            </a:extLst>
          </a:blip>
          <a:srcRect t="4479" b="4479"/>
          <a:stretch>
            <a:fillRect/>
          </a:stretch>
        </p:blipFill>
        <p:spPr>
          <a:xfrm>
            <a:off x="457200" y="274638"/>
            <a:ext cx="8229600" cy="5851525"/>
          </a:xfrm>
        </p:spPr>
      </p:pic>
      <p:sp>
        <p:nvSpPr>
          <p:cNvPr id="5" name="TextBox 4"/>
          <p:cNvSpPr txBox="1"/>
          <p:nvPr/>
        </p:nvSpPr>
        <p:spPr>
          <a:xfrm>
            <a:off x="457200" y="6426669"/>
            <a:ext cx="8229599" cy="369332"/>
          </a:xfrm>
          <a:prstGeom prst="rect">
            <a:avLst/>
          </a:prstGeom>
          <a:noFill/>
        </p:spPr>
        <p:txBody>
          <a:bodyPr wrap="square" rtlCol="0">
            <a:spAutoFit/>
          </a:bodyPr>
          <a:lstStyle/>
          <a:p>
            <a:r>
              <a:rPr lang="en-US" dirty="0" smtClean="0"/>
              <a:t>Tony </a:t>
            </a:r>
            <a:r>
              <a:rPr lang="en-US" dirty="0" err="1" smtClean="0"/>
              <a:t>Cragg</a:t>
            </a:r>
            <a:r>
              <a:rPr lang="en-US" dirty="0" smtClean="0"/>
              <a:t>, </a:t>
            </a:r>
            <a:r>
              <a:rPr lang="en-US" i="1" dirty="0" smtClean="0"/>
              <a:t>New Tones – Newton’s Stones, </a:t>
            </a:r>
            <a:r>
              <a:rPr lang="en-US" dirty="0" smtClean="0"/>
              <a:t>1978</a:t>
            </a:r>
            <a:endParaRPr lang="en-US" dirty="0"/>
          </a:p>
        </p:txBody>
      </p:sp>
    </p:spTree>
    <p:extLst>
      <p:ext uri="{BB962C8B-B14F-4D97-AF65-F5344CB8AC3E}">
        <p14:creationId xmlns:p14="http://schemas.microsoft.com/office/powerpoint/2010/main" val="15492642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8686799" y="274638"/>
            <a:ext cx="45719" cy="1143000"/>
          </a:xfrm>
        </p:spPr>
        <p:txBody>
          <a:bodyPr/>
          <a:lstStyle/>
          <a:p>
            <a:endParaRPr lang="en-US" dirty="0"/>
          </a:p>
        </p:txBody>
      </p:sp>
      <p:pic>
        <p:nvPicPr>
          <p:cNvPr id="6" name="Content Placeholder 5" descr="cragg.jpg"/>
          <p:cNvPicPr>
            <a:picLocks noGrp="1" noChangeAspect="1"/>
          </p:cNvPicPr>
          <p:nvPr>
            <p:ph idx="1"/>
          </p:nvPr>
        </p:nvPicPr>
        <p:blipFill>
          <a:blip r:embed="rId3">
            <a:extLst>
              <a:ext uri="{28A0092B-C50C-407E-A947-70E740481C1C}">
                <a14:useLocalDpi xmlns:a14="http://schemas.microsoft.com/office/drawing/2010/main" val="0"/>
              </a:ext>
            </a:extLst>
          </a:blip>
          <a:srcRect t="4338" b="4338"/>
          <a:stretch>
            <a:fillRect/>
          </a:stretch>
        </p:blipFill>
        <p:spPr>
          <a:xfrm>
            <a:off x="457200" y="274638"/>
            <a:ext cx="8229600" cy="5851525"/>
          </a:xfrm>
        </p:spPr>
      </p:pic>
      <p:sp>
        <p:nvSpPr>
          <p:cNvPr id="7" name="TextBox 6"/>
          <p:cNvSpPr txBox="1"/>
          <p:nvPr/>
        </p:nvSpPr>
        <p:spPr>
          <a:xfrm>
            <a:off x="457200" y="6477980"/>
            <a:ext cx="8229599" cy="369332"/>
          </a:xfrm>
          <a:prstGeom prst="rect">
            <a:avLst/>
          </a:prstGeom>
          <a:noFill/>
        </p:spPr>
        <p:txBody>
          <a:bodyPr wrap="square" rtlCol="0">
            <a:spAutoFit/>
          </a:bodyPr>
          <a:lstStyle/>
          <a:p>
            <a:r>
              <a:rPr lang="en-US" dirty="0" smtClean="0"/>
              <a:t>Tony </a:t>
            </a:r>
            <a:r>
              <a:rPr lang="en-US" dirty="0" err="1" smtClean="0"/>
              <a:t>Cragg</a:t>
            </a:r>
            <a:r>
              <a:rPr lang="en-US" dirty="0" smtClean="0"/>
              <a:t>, </a:t>
            </a:r>
            <a:r>
              <a:rPr lang="en-US" i="1" dirty="0" smtClean="0"/>
              <a:t>Redskin</a:t>
            </a:r>
            <a:r>
              <a:rPr lang="en-US" smtClean="0"/>
              <a:t>, 1980 </a:t>
            </a:r>
            <a:endParaRPr lang="en-US" dirty="0"/>
          </a:p>
        </p:txBody>
      </p:sp>
    </p:spTree>
    <p:extLst>
      <p:ext uri="{BB962C8B-B14F-4D97-AF65-F5344CB8AC3E}">
        <p14:creationId xmlns:p14="http://schemas.microsoft.com/office/powerpoint/2010/main" val="276303493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43712"/>
          </a:xfrm>
        </p:spPr>
        <p:txBody>
          <a:bodyPr>
            <a:normAutofit fontScale="90000"/>
          </a:bodyPr>
          <a:lstStyle/>
          <a:p>
            <a:endParaRPr lang="en-US" dirty="0"/>
          </a:p>
        </p:txBody>
      </p:sp>
      <p:pic>
        <p:nvPicPr>
          <p:cNvPr id="4" name="Content Placeholder 3" descr="wilding-alison-ac3097.jpg"/>
          <p:cNvPicPr>
            <a:picLocks noGrp="1" noChangeAspect="1"/>
          </p:cNvPicPr>
          <p:nvPr>
            <p:ph idx="1"/>
          </p:nvPr>
        </p:nvPicPr>
        <p:blipFill>
          <a:blip r:embed="rId3">
            <a:extLst>
              <a:ext uri="{28A0092B-C50C-407E-A947-70E740481C1C}">
                <a14:useLocalDpi xmlns:a14="http://schemas.microsoft.com/office/drawing/2010/main" val="0"/>
              </a:ext>
            </a:extLst>
          </a:blip>
          <a:srcRect t="8065" b="8065"/>
          <a:stretch>
            <a:fillRect/>
          </a:stretch>
        </p:blipFill>
        <p:spPr>
          <a:xfrm>
            <a:off x="457200" y="718350"/>
            <a:ext cx="8229600" cy="4525963"/>
          </a:xfrm>
        </p:spPr>
      </p:pic>
      <p:sp>
        <p:nvSpPr>
          <p:cNvPr id="3" name="TextBox 2"/>
          <p:cNvSpPr txBox="1"/>
          <p:nvPr/>
        </p:nvSpPr>
        <p:spPr>
          <a:xfrm>
            <a:off x="457200" y="5523653"/>
            <a:ext cx="8420594" cy="369332"/>
          </a:xfrm>
          <a:prstGeom prst="rect">
            <a:avLst/>
          </a:prstGeom>
          <a:noFill/>
        </p:spPr>
        <p:txBody>
          <a:bodyPr wrap="square" rtlCol="0">
            <a:spAutoFit/>
          </a:bodyPr>
          <a:lstStyle/>
          <a:p>
            <a:r>
              <a:rPr lang="en-US" dirty="0" smtClean="0"/>
              <a:t>Alison Wilding, </a:t>
            </a:r>
            <a:r>
              <a:rPr lang="en-US" i="1" dirty="0" smtClean="0"/>
              <a:t>Untitled</a:t>
            </a:r>
            <a:r>
              <a:rPr lang="en-US" dirty="0" smtClean="0"/>
              <a:t>, 1980. Zinc and brass </a:t>
            </a:r>
            <a:endParaRPr lang="en-US" dirty="0"/>
          </a:p>
        </p:txBody>
      </p:sp>
    </p:spTree>
    <p:extLst>
      <p:ext uri="{BB962C8B-B14F-4D97-AF65-F5344CB8AC3E}">
        <p14:creationId xmlns:p14="http://schemas.microsoft.com/office/powerpoint/2010/main" val="340442133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erpetua"/>
                <a:cs typeface="Perpetua"/>
              </a:rPr>
              <a:t>2. Sculpture and embodiment</a:t>
            </a:r>
            <a:endParaRPr lang="en-US" dirty="0">
              <a:latin typeface="Perpetua"/>
              <a:cs typeface="Perpetua"/>
            </a:endParaRPr>
          </a:p>
        </p:txBody>
      </p:sp>
      <p:sp>
        <p:nvSpPr>
          <p:cNvPr id="3" name="Content Placeholder 2"/>
          <p:cNvSpPr>
            <a:spLocks noGrp="1"/>
          </p:cNvSpPr>
          <p:nvPr>
            <p:ph idx="1"/>
          </p:nvPr>
        </p:nvSpPr>
        <p:spPr/>
        <p:txBody>
          <a:bodyPr>
            <a:normAutofit/>
          </a:bodyPr>
          <a:lstStyle/>
          <a:p>
            <a:pPr marL="0" indent="0">
              <a:buNone/>
            </a:pPr>
            <a:r>
              <a:rPr lang="en-US" dirty="0" smtClean="0">
                <a:latin typeface="Perpetua"/>
                <a:cs typeface="Perpetua"/>
              </a:rPr>
              <a:t>‘They must be beings, not </a:t>
            </a:r>
            <a:r>
              <a:rPr lang="en-US" dirty="0" err="1" smtClean="0">
                <a:latin typeface="Perpetua"/>
                <a:cs typeface="Perpetua"/>
              </a:rPr>
              <a:t>somethings</a:t>
            </a:r>
            <a:r>
              <a:rPr lang="en-US" dirty="0" smtClean="0">
                <a:latin typeface="Perpetua"/>
                <a:cs typeface="Perpetua"/>
              </a:rPr>
              <a:t>, for the inorganic could not serve for substance yielding enough to receive and resistant enough to withstand, able indeed to respond to the commerce of others. The finer, more highly finished would be so easily broken.’</a:t>
            </a:r>
          </a:p>
          <a:p>
            <a:endParaRPr lang="en-US" dirty="0">
              <a:latin typeface="Perpetua"/>
              <a:cs typeface="Perpetua"/>
            </a:endParaRPr>
          </a:p>
          <a:p>
            <a:pPr marL="0" indent="0">
              <a:buNone/>
            </a:pPr>
            <a:r>
              <a:rPr lang="en-US" dirty="0" smtClean="0">
                <a:latin typeface="Perpetua"/>
                <a:cs typeface="Perpetua"/>
              </a:rPr>
              <a:t>(John Wilkinson, author of </a:t>
            </a:r>
            <a:r>
              <a:rPr lang="en-US" i="1" dirty="0" smtClean="0">
                <a:latin typeface="Perpetua"/>
                <a:cs typeface="Perpetua"/>
              </a:rPr>
              <a:t>Proud Flesh</a:t>
            </a:r>
            <a:r>
              <a:rPr lang="en-US" dirty="0" smtClean="0">
                <a:latin typeface="Perpetua"/>
                <a:cs typeface="Perpetua"/>
              </a:rPr>
              <a:t>, 1986, reflecting on his poetic practice in 1991)</a:t>
            </a:r>
            <a:endParaRPr lang="en-US" dirty="0">
              <a:latin typeface="Perpetua"/>
              <a:cs typeface="Perpetua"/>
            </a:endParaRPr>
          </a:p>
        </p:txBody>
      </p:sp>
    </p:spTree>
    <p:extLst>
      <p:ext uri="{BB962C8B-B14F-4D97-AF65-F5344CB8AC3E}">
        <p14:creationId xmlns:p14="http://schemas.microsoft.com/office/powerpoint/2010/main" val="286250313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5719" cy="1143000"/>
          </a:xfrm>
        </p:spPr>
        <p:txBody>
          <a:bodyPr/>
          <a:lstStyle/>
          <a:p>
            <a:r>
              <a:rPr lang="en-US" dirty="0" smtClean="0"/>
              <a:t>2. Sculpture and embodiment</a:t>
            </a:r>
            <a:endParaRPr lang="en-US" dirty="0"/>
          </a:p>
        </p:txBody>
      </p:sp>
      <p:pic>
        <p:nvPicPr>
          <p:cNvPr id="8" name="Content Placeholder 7" descr="Alison Wilding, Minge 1982.jpg"/>
          <p:cNvPicPr>
            <a:picLocks noGrp="1" noChangeAspect="1"/>
          </p:cNvPicPr>
          <p:nvPr>
            <p:ph idx="1"/>
          </p:nvPr>
        </p:nvPicPr>
        <p:blipFill>
          <a:blip r:embed="rId3">
            <a:extLst>
              <a:ext uri="{28A0092B-C50C-407E-A947-70E740481C1C}">
                <a14:useLocalDpi xmlns:a14="http://schemas.microsoft.com/office/drawing/2010/main" val="0"/>
              </a:ext>
            </a:extLst>
          </a:blip>
          <a:srcRect l="-25758" r="-25758"/>
          <a:stretch>
            <a:fillRect/>
          </a:stretch>
        </p:blipFill>
        <p:spPr>
          <a:xfrm>
            <a:off x="-121805" y="274638"/>
            <a:ext cx="7011076" cy="6246860"/>
          </a:xfrm>
        </p:spPr>
      </p:pic>
      <p:sp>
        <p:nvSpPr>
          <p:cNvPr id="9" name="TextBox 8"/>
          <p:cNvSpPr txBox="1"/>
          <p:nvPr/>
        </p:nvSpPr>
        <p:spPr>
          <a:xfrm>
            <a:off x="6363275" y="5598168"/>
            <a:ext cx="2323525" cy="923330"/>
          </a:xfrm>
          <a:prstGeom prst="rect">
            <a:avLst/>
          </a:prstGeom>
          <a:noFill/>
        </p:spPr>
        <p:txBody>
          <a:bodyPr wrap="square" rtlCol="0">
            <a:spAutoFit/>
          </a:bodyPr>
          <a:lstStyle/>
          <a:p>
            <a:r>
              <a:rPr lang="en-US" dirty="0" smtClean="0"/>
              <a:t>Alison Wilding, </a:t>
            </a:r>
            <a:r>
              <a:rPr lang="en-US" i="1" dirty="0" smtClean="0"/>
              <a:t>Minge</a:t>
            </a:r>
            <a:r>
              <a:rPr lang="en-US" dirty="0" smtClean="0"/>
              <a:t>, 1982. Copper, wax. British Council</a:t>
            </a:r>
            <a:endParaRPr lang="en-US" dirty="0"/>
          </a:p>
        </p:txBody>
      </p:sp>
    </p:spTree>
    <p:extLst>
      <p:ext uri="{BB962C8B-B14F-4D97-AF65-F5344CB8AC3E}">
        <p14:creationId xmlns:p14="http://schemas.microsoft.com/office/powerpoint/2010/main" val="27473883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8686799" y="274638"/>
            <a:ext cx="45719" cy="1143000"/>
          </a:xfrm>
        </p:spPr>
        <p:txBody>
          <a:bodyPr/>
          <a:lstStyle/>
          <a:p>
            <a:endParaRPr lang="en-US" dirty="0"/>
          </a:p>
        </p:txBody>
      </p:sp>
      <p:pic>
        <p:nvPicPr>
          <p:cNvPr id="4" name="Content Placeholder 3" descr="wilding blue skies.jpg"/>
          <p:cNvPicPr>
            <a:picLocks noGrp="1" noChangeAspect="1"/>
          </p:cNvPicPr>
          <p:nvPr>
            <p:ph idx="1"/>
          </p:nvPr>
        </p:nvPicPr>
        <p:blipFill rotWithShape="1">
          <a:blip r:embed="rId3">
            <a:extLst>
              <a:ext uri="{28A0092B-C50C-407E-A947-70E740481C1C}">
                <a14:useLocalDpi xmlns:a14="http://schemas.microsoft.com/office/drawing/2010/main" val="0"/>
              </a:ext>
            </a:extLst>
          </a:blip>
          <a:srcRect l="-53023" t="9775" r="-53023"/>
          <a:stretch/>
        </p:blipFill>
        <p:spPr>
          <a:xfrm>
            <a:off x="200617" y="525935"/>
            <a:ext cx="8229600" cy="5279536"/>
          </a:xfrm>
        </p:spPr>
      </p:pic>
      <p:sp>
        <p:nvSpPr>
          <p:cNvPr id="5" name="TextBox 4"/>
          <p:cNvSpPr txBox="1"/>
          <p:nvPr/>
        </p:nvSpPr>
        <p:spPr>
          <a:xfrm>
            <a:off x="551654" y="6388186"/>
            <a:ext cx="8180863" cy="369332"/>
          </a:xfrm>
          <a:prstGeom prst="rect">
            <a:avLst/>
          </a:prstGeom>
          <a:noFill/>
        </p:spPr>
        <p:txBody>
          <a:bodyPr wrap="square" rtlCol="0">
            <a:spAutoFit/>
          </a:bodyPr>
          <a:lstStyle/>
          <a:p>
            <a:r>
              <a:rPr lang="en-US" dirty="0" smtClean="0"/>
              <a:t>Alison Wilding, </a:t>
            </a:r>
            <a:r>
              <a:rPr lang="en-US" i="1" dirty="0" smtClean="0"/>
              <a:t>Blue Skies</a:t>
            </a:r>
            <a:r>
              <a:rPr lang="en-US" dirty="0" smtClean="0"/>
              <a:t>, 1987. </a:t>
            </a:r>
            <a:r>
              <a:rPr lang="en-US" dirty="0" err="1" smtClean="0"/>
              <a:t>Galvanised</a:t>
            </a:r>
            <a:r>
              <a:rPr lang="en-US" dirty="0" smtClean="0"/>
              <a:t> steel, Cornish granite and nickel silver</a:t>
            </a:r>
            <a:endParaRPr lang="en-US" dirty="0"/>
          </a:p>
        </p:txBody>
      </p:sp>
    </p:spTree>
    <p:extLst>
      <p:ext uri="{BB962C8B-B14F-4D97-AF65-F5344CB8AC3E}">
        <p14:creationId xmlns:p14="http://schemas.microsoft.com/office/powerpoint/2010/main" val="87022496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8686799" y="274638"/>
            <a:ext cx="45719" cy="1143000"/>
          </a:xfrm>
        </p:spPr>
        <p:txBody>
          <a:bodyPr/>
          <a:lstStyle/>
          <a:p>
            <a:r>
              <a:rPr lang="en-US" dirty="0" smtClean="0"/>
              <a:t>2. Complex forms of embodiment</a:t>
            </a:r>
            <a:endParaRPr lang="en-US" dirty="0"/>
          </a:p>
        </p:txBody>
      </p:sp>
      <p:pic>
        <p:nvPicPr>
          <p:cNvPr id="4" name="Content Placeholder 3" descr="V15.jpg"/>
          <p:cNvPicPr>
            <a:picLocks noGrp="1" noChangeAspect="1"/>
          </p:cNvPicPr>
          <p:nvPr>
            <p:ph idx="1"/>
          </p:nvPr>
        </p:nvPicPr>
        <p:blipFill rotWithShape="1">
          <a:blip r:embed="rId3">
            <a:extLst>
              <a:ext uri="{28A0092B-C50C-407E-A947-70E740481C1C}">
                <a14:useLocalDpi xmlns:a14="http://schemas.microsoft.com/office/drawing/2010/main" val="0"/>
              </a:ext>
            </a:extLst>
          </a:blip>
          <a:srcRect t="1" r="3352" b="24151"/>
          <a:stretch/>
        </p:blipFill>
        <p:spPr>
          <a:xfrm>
            <a:off x="263207" y="559007"/>
            <a:ext cx="8469311" cy="4142539"/>
          </a:xfrm>
        </p:spPr>
      </p:pic>
      <p:sp>
        <p:nvSpPr>
          <p:cNvPr id="3" name="TextBox 2"/>
          <p:cNvSpPr txBox="1"/>
          <p:nvPr/>
        </p:nvSpPr>
        <p:spPr>
          <a:xfrm>
            <a:off x="217488" y="6047552"/>
            <a:ext cx="8274892" cy="369332"/>
          </a:xfrm>
          <a:prstGeom prst="rect">
            <a:avLst/>
          </a:prstGeom>
          <a:noFill/>
        </p:spPr>
        <p:txBody>
          <a:bodyPr wrap="square" rtlCol="0">
            <a:spAutoFit/>
          </a:bodyPr>
          <a:lstStyle/>
          <a:p>
            <a:r>
              <a:rPr lang="en-US" dirty="0" smtClean="0"/>
              <a:t>Richard Deacon, </a:t>
            </a:r>
            <a:r>
              <a:rPr lang="en-US" i="1" dirty="0" smtClean="0"/>
              <a:t>Untitled</a:t>
            </a:r>
            <a:r>
              <a:rPr lang="en-US" dirty="0" smtClean="0"/>
              <a:t>, 1980. Laminated wood </a:t>
            </a:r>
            <a:endParaRPr lang="en-US" dirty="0"/>
          </a:p>
        </p:txBody>
      </p:sp>
    </p:spTree>
    <p:extLst>
      <p:ext uri="{BB962C8B-B14F-4D97-AF65-F5344CB8AC3E}">
        <p14:creationId xmlns:p14="http://schemas.microsoft.com/office/powerpoint/2010/main" val="4046083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8686799" y="274638"/>
            <a:ext cx="45719" cy="1143000"/>
          </a:xfrm>
        </p:spPr>
        <p:txBody>
          <a:bodyPr/>
          <a:lstStyle/>
          <a:p>
            <a:endParaRPr lang="en-US" dirty="0"/>
          </a:p>
        </p:txBody>
      </p:sp>
      <p:pic>
        <p:nvPicPr>
          <p:cNvPr id="8" name="Content Placeholder 7" descr="deacon_richard_p4276_boys_and_girls_come_out_to_play_1982.jpg"/>
          <p:cNvPicPr>
            <a:picLocks noGrp="1" noChangeAspect="1"/>
          </p:cNvPicPr>
          <p:nvPr>
            <p:ph idx="1"/>
          </p:nvPr>
        </p:nvPicPr>
        <p:blipFill>
          <a:blip r:embed="rId2">
            <a:extLst>
              <a:ext uri="{28A0092B-C50C-407E-A947-70E740481C1C}">
                <a14:useLocalDpi xmlns:a14="http://schemas.microsoft.com/office/drawing/2010/main" val="0"/>
              </a:ext>
            </a:extLst>
          </a:blip>
          <a:srcRect t="3755" b="3755"/>
          <a:stretch>
            <a:fillRect/>
          </a:stretch>
        </p:blipFill>
        <p:spPr>
          <a:xfrm>
            <a:off x="392843" y="394397"/>
            <a:ext cx="5083639" cy="3299975"/>
          </a:xfrm>
        </p:spPr>
      </p:pic>
      <p:pic>
        <p:nvPicPr>
          <p:cNvPr id="9" name="Picture 8" descr="bowie-boys-keep-swing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8791" y="2417350"/>
            <a:ext cx="2888007" cy="2169214"/>
          </a:xfrm>
          <a:prstGeom prst="rect">
            <a:avLst/>
          </a:prstGeom>
        </p:spPr>
      </p:pic>
      <p:pic>
        <p:nvPicPr>
          <p:cNvPr id="10" name="Picture 9" descr="david-bowie-boys-keep-swinging-vid-pi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8791" y="394397"/>
            <a:ext cx="2888007" cy="1808143"/>
          </a:xfrm>
          <a:prstGeom prst="rect">
            <a:avLst/>
          </a:prstGeom>
        </p:spPr>
      </p:pic>
      <p:sp>
        <p:nvSpPr>
          <p:cNvPr id="11" name="TextBox 10"/>
          <p:cNvSpPr txBox="1"/>
          <p:nvPr/>
        </p:nvSpPr>
        <p:spPr>
          <a:xfrm>
            <a:off x="392843" y="4079203"/>
            <a:ext cx="4289809" cy="1200329"/>
          </a:xfrm>
          <a:prstGeom prst="rect">
            <a:avLst/>
          </a:prstGeom>
          <a:noFill/>
        </p:spPr>
        <p:txBody>
          <a:bodyPr wrap="square" rtlCol="0">
            <a:spAutoFit/>
          </a:bodyPr>
          <a:lstStyle/>
          <a:p>
            <a:r>
              <a:rPr lang="en-US" dirty="0" smtClean="0"/>
              <a:t>Richard Deacon</a:t>
            </a:r>
            <a:r>
              <a:rPr lang="en-US" i="1" dirty="0" smtClean="0"/>
              <a:t>, Boys and Girls (come out to play)</a:t>
            </a:r>
            <a:r>
              <a:rPr lang="en-US" dirty="0" smtClean="0"/>
              <a:t>, 1982. Wood, linoleum.</a:t>
            </a:r>
          </a:p>
          <a:p>
            <a:endParaRPr lang="en-US" dirty="0" smtClean="0"/>
          </a:p>
          <a:p>
            <a:r>
              <a:rPr lang="en-US" dirty="0" smtClean="0"/>
              <a:t>David Bowie, </a:t>
            </a:r>
            <a:r>
              <a:rPr lang="en-US" i="1" dirty="0" smtClean="0"/>
              <a:t>Boys Keep Swinging</a:t>
            </a:r>
            <a:r>
              <a:rPr lang="en-US" dirty="0" smtClean="0"/>
              <a:t>, 1979</a:t>
            </a:r>
            <a:endParaRPr lang="en-US" dirty="0"/>
          </a:p>
        </p:txBody>
      </p:sp>
    </p:spTree>
    <p:extLst>
      <p:ext uri="{BB962C8B-B14F-4D97-AF65-F5344CB8AC3E}">
        <p14:creationId xmlns:p14="http://schemas.microsoft.com/office/powerpoint/2010/main" val="290291345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8686799" y="274638"/>
            <a:ext cx="45719" cy="1143000"/>
          </a:xfrm>
        </p:spPr>
        <p:txBody>
          <a:bodyPr/>
          <a:lstStyle/>
          <a:p>
            <a:endParaRPr lang="en-US" dirty="0"/>
          </a:p>
        </p:txBody>
      </p:sp>
      <p:pic>
        <p:nvPicPr>
          <p:cNvPr id="4" name="Content Placeholder 3" descr="What could make me feel this way A 1993.jpg"/>
          <p:cNvPicPr>
            <a:picLocks noGrp="1" noChangeAspect="1"/>
          </p:cNvPicPr>
          <p:nvPr>
            <p:ph idx="1"/>
          </p:nvPr>
        </p:nvPicPr>
        <p:blipFill rotWithShape="1">
          <a:blip r:embed="rId2">
            <a:extLst>
              <a:ext uri="{28A0092B-C50C-407E-A947-70E740481C1C}">
                <a14:useLocalDpi xmlns:a14="http://schemas.microsoft.com/office/drawing/2010/main" val="0"/>
              </a:ext>
            </a:extLst>
          </a:blip>
          <a:srcRect t="4809" b="24764"/>
          <a:stretch/>
        </p:blipFill>
        <p:spPr>
          <a:xfrm>
            <a:off x="457199" y="596923"/>
            <a:ext cx="8229600" cy="4559612"/>
          </a:xfrm>
        </p:spPr>
      </p:pic>
      <p:sp>
        <p:nvSpPr>
          <p:cNvPr id="5" name="TextBox 4"/>
          <p:cNvSpPr txBox="1"/>
          <p:nvPr/>
        </p:nvSpPr>
        <p:spPr>
          <a:xfrm>
            <a:off x="457200" y="6369836"/>
            <a:ext cx="8229599" cy="369332"/>
          </a:xfrm>
          <a:prstGeom prst="rect">
            <a:avLst/>
          </a:prstGeom>
          <a:noFill/>
        </p:spPr>
        <p:txBody>
          <a:bodyPr wrap="square" rtlCol="0">
            <a:spAutoFit/>
          </a:bodyPr>
          <a:lstStyle/>
          <a:p>
            <a:r>
              <a:rPr lang="en-US" dirty="0" smtClean="0"/>
              <a:t>Richard Deacon, </a:t>
            </a:r>
            <a:r>
              <a:rPr lang="en-US" i="1" dirty="0" smtClean="0"/>
              <a:t>What Could make Me Feel This Way A</a:t>
            </a:r>
            <a:r>
              <a:rPr lang="en-US" dirty="0" smtClean="0"/>
              <a:t>, 1993</a:t>
            </a:r>
            <a:endParaRPr lang="en-US" dirty="0"/>
          </a:p>
        </p:txBody>
      </p:sp>
    </p:spTree>
    <p:extLst>
      <p:ext uri="{BB962C8B-B14F-4D97-AF65-F5344CB8AC3E}">
        <p14:creationId xmlns:p14="http://schemas.microsoft.com/office/powerpoint/2010/main" val="58600932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oodley.jpg"/>
          <p:cNvPicPr>
            <a:picLocks noGrp="1" noChangeAspect="1"/>
          </p:cNvPicPr>
          <p:nvPr>
            <p:ph idx="1"/>
          </p:nvPr>
        </p:nvPicPr>
        <p:blipFill rotWithShape="1">
          <a:blip r:embed="rId3">
            <a:extLst>
              <a:ext uri="{28A0092B-C50C-407E-A947-70E740481C1C}">
                <a14:useLocalDpi xmlns:a14="http://schemas.microsoft.com/office/drawing/2010/main" val="0"/>
              </a:ext>
            </a:extLst>
          </a:blip>
          <a:srcRect l="-31050" r="7196"/>
          <a:stretch/>
        </p:blipFill>
        <p:spPr>
          <a:xfrm>
            <a:off x="-1088571" y="274638"/>
            <a:ext cx="6062280" cy="6166076"/>
          </a:xfrm>
        </p:spPr>
      </p:pic>
      <p:sp>
        <p:nvSpPr>
          <p:cNvPr id="5" name="TextBox 4"/>
          <p:cNvSpPr txBox="1"/>
          <p:nvPr/>
        </p:nvSpPr>
        <p:spPr>
          <a:xfrm>
            <a:off x="5813063" y="5517384"/>
            <a:ext cx="2873737" cy="923330"/>
          </a:xfrm>
          <a:prstGeom prst="rect">
            <a:avLst/>
          </a:prstGeom>
          <a:noFill/>
        </p:spPr>
        <p:txBody>
          <a:bodyPr wrap="square" rtlCol="0">
            <a:spAutoFit/>
          </a:bodyPr>
          <a:lstStyle/>
          <a:p>
            <a:r>
              <a:rPr lang="en-US" dirty="0" smtClean="0"/>
              <a:t>Gary Woodley,</a:t>
            </a:r>
          </a:p>
          <a:p>
            <a:r>
              <a:rPr lang="en-US" dirty="0" smtClean="0"/>
              <a:t>S</a:t>
            </a:r>
            <a:r>
              <a:rPr lang="en-US" i="1" dirty="0" smtClean="0"/>
              <a:t>econd </a:t>
            </a:r>
            <a:r>
              <a:rPr lang="en-US" i="1" dirty="0" err="1" smtClean="0"/>
              <a:t>Homeomorphic</a:t>
            </a:r>
            <a:r>
              <a:rPr lang="en-US" i="1" dirty="0" smtClean="0"/>
              <a:t> Pair</a:t>
            </a:r>
            <a:r>
              <a:rPr lang="en-US" dirty="0" smtClean="0"/>
              <a:t>, 1980. Wood and cellulose.</a:t>
            </a:r>
            <a:endParaRPr lang="en-US" dirty="0"/>
          </a:p>
        </p:txBody>
      </p:sp>
    </p:spTree>
    <p:extLst>
      <p:ext uri="{BB962C8B-B14F-4D97-AF65-F5344CB8AC3E}">
        <p14:creationId xmlns:p14="http://schemas.microsoft.com/office/powerpoint/2010/main" val="4634581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310924"/>
            <a:ext cx="8229600" cy="5851525"/>
          </a:xfrm>
        </p:spPr>
        <p:txBody>
          <a:bodyPr>
            <a:normAutofit/>
          </a:bodyPr>
          <a:lstStyle/>
          <a:p>
            <a:pPr marL="0" indent="0">
              <a:buNone/>
            </a:pPr>
            <a:r>
              <a:rPr lang="en-US" dirty="0" smtClean="0">
                <a:latin typeface="Perpetua"/>
                <a:cs typeface="Perpetua"/>
              </a:rPr>
              <a:t>Some characteristics: </a:t>
            </a:r>
          </a:p>
          <a:p>
            <a:pPr marL="0" indent="0">
              <a:buNone/>
            </a:pPr>
            <a:r>
              <a:rPr lang="en-US" dirty="0" smtClean="0">
                <a:latin typeface="Perpetua"/>
                <a:cs typeface="Perpetua"/>
              </a:rPr>
              <a:t>-- complex forms of embodiment as opposed to figuration; object</a:t>
            </a:r>
            <a:r>
              <a:rPr lang="en-US" dirty="0">
                <a:latin typeface="Perpetua"/>
                <a:cs typeface="Perpetua"/>
              </a:rPr>
              <a:t>-</a:t>
            </a:r>
            <a:r>
              <a:rPr lang="en-US" dirty="0" smtClean="0">
                <a:latin typeface="Perpetua"/>
                <a:cs typeface="Perpetua"/>
              </a:rPr>
              <a:t>image-figure as ensemble </a:t>
            </a:r>
          </a:p>
          <a:p>
            <a:pPr marL="0" indent="0">
              <a:buNone/>
            </a:pPr>
            <a:r>
              <a:rPr lang="en-US" dirty="0" smtClean="0">
                <a:latin typeface="Perpetua"/>
                <a:cs typeface="Perpetua"/>
              </a:rPr>
              <a:t>-- large scale and horizontally extended works inhabited by vernacular meanings and by private or enigmatic speech</a:t>
            </a:r>
          </a:p>
          <a:p>
            <a:pPr marL="0" indent="0">
              <a:buNone/>
            </a:pPr>
            <a:r>
              <a:rPr lang="en-US" dirty="0" smtClean="0">
                <a:latin typeface="Perpetua"/>
                <a:cs typeface="Perpetua"/>
              </a:rPr>
              <a:t>-- redefinitions of abstraction as well as animus against it</a:t>
            </a:r>
          </a:p>
          <a:p>
            <a:pPr marL="0" indent="0">
              <a:buNone/>
            </a:pPr>
            <a:r>
              <a:rPr lang="en-US" dirty="0" smtClean="0">
                <a:latin typeface="Perpetua"/>
                <a:cs typeface="Perpetua"/>
              </a:rPr>
              <a:t>-- realism and empiricism as well as metaphorical and linguistic openness. </a:t>
            </a:r>
          </a:p>
          <a:p>
            <a:pPr marL="0" indent="0">
              <a:buNone/>
            </a:pPr>
            <a:endParaRPr lang="en-US" dirty="0" smtClean="0"/>
          </a:p>
          <a:p>
            <a:endParaRPr lang="en-US" dirty="0"/>
          </a:p>
        </p:txBody>
      </p:sp>
    </p:spTree>
    <p:extLst>
      <p:ext uri="{BB962C8B-B14F-4D97-AF65-F5344CB8AC3E}">
        <p14:creationId xmlns:p14="http://schemas.microsoft.com/office/powerpoint/2010/main" val="131318374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8686799" y="274638"/>
            <a:ext cx="45719" cy="1143000"/>
          </a:xfrm>
        </p:spPr>
        <p:txBody>
          <a:bodyPr/>
          <a:lstStyle/>
          <a:p>
            <a:endParaRPr lang="en-US" dirty="0"/>
          </a:p>
        </p:txBody>
      </p:sp>
      <p:sp>
        <p:nvSpPr>
          <p:cNvPr id="3" name="Content Placeholder 2"/>
          <p:cNvSpPr>
            <a:spLocks noGrp="1"/>
          </p:cNvSpPr>
          <p:nvPr>
            <p:ph idx="1"/>
          </p:nvPr>
        </p:nvSpPr>
        <p:spPr>
          <a:xfrm>
            <a:off x="457200" y="274639"/>
            <a:ext cx="8229600" cy="5873296"/>
          </a:xfrm>
        </p:spPr>
        <p:txBody>
          <a:bodyPr/>
          <a:lstStyle/>
          <a:p>
            <a:endParaRPr lang="en-US" dirty="0"/>
          </a:p>
        </p:txBody>
      </p:sp>
      <p:pic>
        <p:nvPicPr>
          <p:cNvPr id="5" name="Picture 4"/>
          <p:cNvPicPr>
            <a:picLocks noChangeAspect="1"/>
          </p:cNvPicPr>
          <p:nvPr/>
        </p:nvPicPr>
        <p:blipFill>
          <a:blip r:embed="rId2"/>
          <a:stretch>
            <a:fillRect/>
          </a:stretch>
        </p:blipFill>
        <p:spPr>
          <a:xfrm>
            <a:off x="477518" y="566716"/>
            <a:ext cx="8255000" cy="5156200"/>
          </a:xfrm>
          <a:prstGeom prst="rect">
            <a:avLst/>
          </a:prstGeom>
        </p:spPr>
      </p:pic>
      <p:sp>
        <p:nvSpPr>
          <p:cNvPr id="6" name="TextBox 5"/>
          <p:cNvSpPr txBox="1"/>
          <p:nvPr/>
        </p:nvSpPr>
        <p:spPr>
          <a:xfrm>
            <a:off x="304799" y="6147935"/>
            <a:ext cx="7846370" cy="646331"/>
          </a:xfrm>
          <a:prstGeom prst="rect">
            <a:avLst/>
          </a:prstGeom>
          <a:noFill/>
        </p:spPr>
        <p:txBody>
          <a:bodyPr wrap="square" rtlCol="0">
            <a:spAutoFit/>
          </a:bodyPr>
          <a:lstStyle/>
          <a:p>
            <a:r>
              <a:rPr lang="en-US" dirty="0" smtClean="0"/>
              <a:t>Carl </a:t>
            </a:r>
            <a:r>
              <a:rPr lang="en-US" dirty="0" err="1" smtClean="0"/>
              <a:t>Plackman</a:t>
            </a:r>
            <a:r>
              <a:rPr lang="en-US" dirty="0" smtClean="0"/>
              <a:t>, foreground: </a:t>
            </a:r>
            <a:r>
              <a:rPr lang="en-US" i="1" dirty="0" smtClean="0"/>
              <a:t>Horizontal Man</a:t>
            </a:r>
            <a:r>
              <a:rPr lang="en-US" dirty="0" smtClean="0"/>
              <a:t>, 1990; background, </a:t>
            </a:r>
            <a:r>
              <a:rPr lang="en-US" i="1" dirty="0" smtClean="0"/>
              <a:t>Anywhere to Hang Your Hat: Wedlock</a:t>
            </a:r>
            <a:r>
              <a:rPr lang="en-US" dirty="0" smtClean="0"/>
              <a:t>, 1978</a:t>
            </a:r>
            <a:endParaRPr lang="en-US" dirty="0"/>
          </a:p>
        </p:txBody>
      </p:sp>
    </p:spTree>
    <p:extLst>
      <p:ext uri="{BB962C8B-B14F-4D97-AF65-F5344CB8AC3E}">
        <p14:creationId xmlns:p14="http://schemas.microsoft.com/office/powerpoint/2010/main" val="283042573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8686799" y="274638"/>
            <a:ext cx="45719" cy="1143000"/>
          </a:xfrm>
        </p:spPr>
        <p:txBody>
          <a:bodyPr/>
          <a:lstStyle/>
          <a:p>
            <a:endParaRPr lang="en-US" dirty="0"/>
          </a:p>
        </p:txBody>
      </p:sp>
      <p:pic>
        <p:nvPicPr>
          <p:cNvPr id="4" name="Content Placeholder 3" descr="3hou_h.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946" b="309"/>
          <a:stretch/>
        </p:blipFill>
        <p:spPr>
          <a:xfrm>
            <a:off x="455613" y="473946"/>
            <a:ext cx="2406650" cy="4511967"/>
          </a:xfrm>
        </p:spPr>
      </p:pic>
      <p:pic>
        <p:nvPicPr>
          <p:cNvPr id="5" name="Picture 4" descr="5hou_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2104" y="473946"/>
            <a:ext cx="4202323" cy="5042787"/>
          </a:xfrm>
          <a:prstGeom prst="rect">
            <a:avLst/>
          </a:prstGeom>
        </p:spPr>
      </p:pic>
      <p:sp>
        <p:nvSpPr>
          <p:cNvPr id="6" name="TextBox 5"/>
          <p:cNvSpPr txBox="1"/>
          <p:nvPr/>
        </p:nvSpPr>
        <p:spPr>
          <a:xfrm>
            <a:off x="455613" y="5289238"/>
            <a:ext cx="3980139" cy="1477328"/>
          </a:xfrm>
          <a:prstGeom prst="rect">
            <a:avLst/>
          </a:prstGeom>
          <a:noFill/>
        </p:spPr>
        <p:txBody>
          <a:bodyPr wrap="square" rtlCol="0">
            <a:spAutoFit/>
          </a:bodyPr>
          <a:lstStyle/>
          <a:p>
            <a:r>
              <a:rPr lang="en-US" dirty="0" err="1" smtClean="0"/>
              <a:t>Shirazeh</a:t>
            </a:r>
            <a:r>
              <a:rPr lang="en-US" dirty="0" smtClean="0"/>
              <a:t> </a:t>
            </a:r>
            <a:r>
              <a:rPr lang="en-US" dirty="0" err="1"/>
              <a:t>H</a:t>
            </a:r>
            <a:r>
              <a:rPr lang="en-US" dirty="0" err="1" smtClean="0"/>
              <a:t>oushiary</a:t>
            </a:r>
            <a:r>
              <a:rPr lang="en-US" dirty="0" smtClean="0"/>
              <a:t>, </a:t>
            </a:r>
          </a:p>
          <a:p>
            <a:r>
              <a:rPr lang="en-US" i="1" dirty="0" smtClean="0"/>
              <a:t>Temple of Dawn</a:t>
            </a:r>
            <a:r>
              <a:rPr lang="en-US" dirty="0" smtClean="0"/>
              <a:t>, 1987.  </a:t>
            </a:r>
          </a:p>
          <a:p>
            <a:r>
              <a:rPr lang="en-US" dirty="0" smtClean="0"/>
              <a:t>Wood, willow, straw and earth.</a:t>
            </a:r>
          </a:p>
          <a:p>
            <a:r>
              <a:rPr lang="en-US" dirty="0" smtClean="0"/>
              <a:t>Study and as installed at </a:t>
            </a:r>
            <a:r>
              <a:rPr lang="en-US" dirty="0" err="1" smtClean="0"/>
              <a:t>Münster</a:t>
            </a:r>
            <a:r>
              <a:rPr lang="en-US" dirty="0" smtClean="0"/>
              <a:t> Sculpture Projects. It stood till 1992.</a:t>
            </a:r>
            <a:endParaRPr lang="en-US" dirty="0"/>
          </a:p>
        </p:txBody>
      </p:sp>
    </p:spTree>
    <p:extLst>
      <p:ext uri="{BB962C8B-B14F-4D97-AF65-F5344CB8AC3E}">
        <p14:creationId xmlns:p14="http://schemas.microsoft.com/office/powerpoint/2010/main" val="423730286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8686799" y="274638"/>
            <a:ext cx="45719" cy="1143000"/>
          </a:xfrm>
        </p:spPr>
        <p:txBody>
          <a:bodyPr/>
          <a:lstStyle/>
          <a:p>
            <a:endParaRPr lang="en-US" dirty="0"/>
          </a:p>
        </p:txBody>
      </p:sp>
      <p:sp>
        <p:nvSpPr>
          <p:cNvPr id="3" name="Content Placeholder 2"/>
          <p:cNvSpPr>
            <a:spLocks noGrp="1"/>
          </p:cNvSpPr>
          <p:nvPr>
            <p:ph idx="1"/>
          </p:nvPr>
        </p:nvSpPr>
        <p:spPr>
          <a:xfrm>
            <a:off x="457200" y="461798"/>
            <a:ext cx="8229600" cy="5664366"/>
          </a:xfrm>
        </p:spPr>
        <p:txBody>
          <a:bodyPr/>
          <a:lstStyle/>
          <a:p>
            <a:pPr marL="0" indent="0">
              <a:buNone/>
            </a:pPr>
            <a:r>
              <a:rPr lang="en-US" dirty="0" smtClean="0"/>
              <a:t>3. Resistance</a:t>
            </a:r>
            <a:endParaRPr lang="en-US" dirty="0"/>
          </a:p>
        </p:txBody>
      </p:sp>
      <p:pic>
        <p:nvPicPr>
          <p:cNvPr id="4" name="Picture 3" descr="raw-fun-boy-three-212543301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3980" y="1417638"/>
            <a:ext cx="5012819" cy="4939715"/>
          </a:xfrm>
          <a:prstGeom prst="rect">
            <a:avLst/>
          </a:prstGeom>
        </p:spPr>
      </p:pic>
    </p:spTree>
    <p:extLst>
      <p:ext uri="{BB962C8B-B14F-4D97-AF65-F5344CB8AC3E}">
        <p14:creationId xmlns:p14="http://schemas.microsoft.com/office/powerpoint/2010/main" val="351060274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8686799" y="274638"/>
            <a:ext cx="45719" cy="1143000"/>
          </a:xfrm>
        </p:spPr>
        <p:txBody>
          <a:bodyPr/>
          <a:lstStyle/>
          <a:p>
            <a:endParaRPr lang="en-US" dirty="0"/>
          </a:p>
        </p:txBody>
      </p:sp>
      <p:pic>
        <p:nvPicPr>
          <p:cNvPr id="4" name="Content Placeholder 3" descr="Tonny+Cragg,+Britain,+b.+Liverpool,+Inverted+Sugar+Crop,+1966,+bronze+and+steel.jpg"/>
          <p:cNvPicPr>
            <a:picLocks noGrp="1" noChangeAspect="1"/>
          </p:cNvPicPr>
          <p:nvPr>
            <p:ph idx="1"/>
          </p:nvPr>
        </p:nvPicPr>
        <p:blipFill>
          <a:blip r:embed="rId2">
            <a:extLst>
              <a:ext uri="{28A0092B-C50C-407E-A947-70E740481C1C}">
                <a14:useLocalDpi xmlns:a14="http://schemas.microsoft.com/office/drawing/2010/main" val="0"/>
              </a:ext>
            </a:extLst>
          </a:blip>
          <a:srcRect t="2280" b="2280"/>
          <a:stretch>
            <a:fillRect/>
          </a:stretch>
        </p:blipFill>
        <p:spPr>
          <a:xfrm>
            <a:off x="4898508" y="3432438"/>
            <a:ext cx="3834010" cy="2726111"/>
          </a:xfrm>
        </p:spPr>
      </p:pic>
      <p:sp>
        <p:nvSpPr>
          <p:cNvPr id="5" name="TextBox 4"/>
          <p:cNvSpPr txBox="1"/>
          <p:nvPr/>
        </p:nvSpPr>
        <p:spPr>
          <a:xfrm>
            <a:off x="5163895" y="6401559"/>
            <a:ext cx="5229662" cy="369332"/>
          </a:xfrm>
          <a:prstGeom prst="rect">
            <a:avLst/>
          </a:prstGeom>
          <a:noFill/>
        </p:spPr>
        <p:txBody>
          <a:bodyPr wrap="square" rtlCol="0">
            <a:spAutoFit/>
          </a:bodyPr>
          <a:lstStyle/>
          <a:p>
            <a:r>
              <a:rPr lang="en-US" dirty="0" smtClean="0"/>
              <a:t>Tony </a:t>
            </a:r>
            <a:r>
              <a:rPr lang="en-US" dirty="0" err="1" smtClean="0"/>
              <a:t>Cragg</a:t>
            </a:r>
            <a:r>
              <a:rPr lang="en-US" dirty="0" smtClean="0"/>
              <a:t>, </a:t>
            </a:r>
            <a:r>
              <a:rPr lang="en-US" i="1" dirty="0" smtClean="0"/>
              <a:t>Inverted Sugar Crop</a:t>
            </a:r>
            <a:r>
              <a:rPr lang="en-US" dirty="0" smtClean="0"/>
              <a:t>, 1987</a:t>
            </a:r>
            <a:endParaRPr lang="en-US" dirty="0"/>
          </a:p>
        </p:txBody>
      </p:sp>
      <p:pic>
        <p:nvPicPr>
          <p:cNvPr id="3" name="Picture 2" descr="Brixton Boys; Street Noise 197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475" y="852955"/>
            <a:ext cx="4189322" cy="2951381"/>
          </a:xfrm>
          <a:prstGeom prst="rect">
            <a:avLst/>
          </a:prstGeom>
        </p:spPr>
      </p:pic>
      <p:sp>
        <p:nvSpPr>
          <p:cNvPr id="6" name="TextBox 5"/>
          <p:cNvSpPr txBox="1"/>
          <p:nvPr/>
        </p:nvSpPr>
        <p:spPr>
          <a:xfrm>
            <a:off x="227474" y="249490"/>
            <a:ext cx="4625315" cy="369332"/>
          </a:xfrm>
          <a:prstGeom prst="rect">
            <a:avLst/>
          </a:prstGeom>
          <a:noFill/>
        </p:spPr>
        <p:txBody>
          <a:bodyPr wrap="square" rtlCol="0">
            <a:spAutoFit/>
          </a:bodyPr>
          <a:lstStyle/>
          <a:p>
            <a:r>
              <a:rPr lang="en-US" dirty="0" smtClean="0"/>
              <a:t>Bill Woodrow, </a:t>
            </a:r>
            <a:r>
              <a:rPr lang="en-US" i="1" dirty="0" smtClean="0"/>
              <a:t>Brixton Boys – Street Noise</a:t>
            </a:r>
            <a:r>
              <a:rPr lang="en-US" dirty="0" smtClean="0"/>
              <a:t>, 1979</a:t>
            </a:r>
            <a:endParaRPr lang="en-US" dirty="0"/>
          </a:p>
        </p:txBody>
      </p:sp>
    </p:spTree>
    <p:extLst>
      <p:ext uri="{BB962C8B-B14F-4D97-AF65-F5344CB8AC3E}">
        <p14:creationId xmlns:p14="http://schemas.microsoft.com/office/powerpoint/2010/main" val="10724604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8686799" y="274638"/>
            <a:ext cx="45719" cy="1143000"/>
          </a:xfrm>
        </p:spPr>
        <p:txBody>
          <a:bodyPr/>
          <a:lstStyle/>
          <a:p>
            <a:endParaRPr lang="en-US" dirty="0"/>
          </a:p>
        </p:txBody>
      </p:sp>
      <p:pic>
        <p:nvPicPr>
          <p:cNvPr id="4" name="Content Placeholder 3" descr="15_360.jpg"/>
          <p:cNvPicPr>
            <a:picLocks noGrp="1" noChangeAspect="1"/>
          </p:cNvPicPr>
          <p:nvPr>
            <p:ph idx="1"/>
          </p:nvPr>
        </p:nvPicPr>
        <p:blipFill rotWithShape="1">
          <a:blip r:embed="rId2">
            <a:extLst>
              <a:ext uri="{28A0092B-C50C-407E-A947-70E740481C1C}">
                <a14:useLocalDpi xmlns:a14="http://schemas.microsoft.com/office/drawing/2010/main" val="0"/>
              </a:ext>
            </a:extLst>
          </a:blip>
          <a:srcRect l="-4671" r="-4671"/>
          <a:stretch/>
        </p:blipFill>
        <p:spPr>
          <a:xfrm>
            <a:off x="815975" y="274638"/>
            <a:ext cx="7407275" cy="5267325"/>
          </a:xfrm>
        </p:spPr>
      </p:pic>
      <p:sp>
        <p:nvSpPr>
          <p:cNvPr id="5" name="TextBox 4"/>
          <p:cNvSpPr txBox="1"/>
          <p:nvPr/>
        </p:nvSpPr>
        <p:spPr>
          <a:xfrm>
            <a:off x="457200" y="5887906"/>
            <a:ext cx="8099865" cy="646331"/>
          </a:xfrm>
          <a:prstGeom prst="rect">
            <a:avLst/>
          </a:prstGeom>
          <a:noFill/>
        </p:spPr>
        <p:txBody>
          <a:bodyPr wrap="square" rtlCol="0">
            <a:spAutoFit/>
          </a:bodyPr>
          <a:lstStyle/>
          <a:p>
            <a:r>
              <a:rPr lang="en-US" dirty="0" smtClean="0"/>
              <a:t>Bill Woodrow, </a:t>
            </a:r>
            <a:r>
              <a:rPr lang="en-US" i="1" dirty="0" smtClean="0"/>
              <a:t>4 CLEANERS</a:t>
            </a:r>
            <a:r>
              <a:rPr lang="en-US" dirty="0" smtClean="0"/>
              <a:t>, 1979,  -- Carpet washer, carpet sweeper, broom, vacuum cleaner. Non-extant</a:t>
            </a:r>
            <a:endParaRPr lang="en-US" dirty="0"/>
          </a:p>
        </p:txBody>
      </p:sp>
    </p:spTree>
    <p:extLst>
      <p:ext uri="{BB962C8B-B14F-4D97-AF65-F5344CB8AC3E}">
        <p14:creationId xmlns:p14="http://schemas.microsoft.com/office/powerpoint/2010/main" val="427251067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8686799" y="274638"/>
            <a:ext cx="45719" cy="1143000"/>
          </a:xfrm>
        </p:spPr>
        <p:txBody>
          <a:bodyPr/>
          <a:lstStyle/>
          <a:p>
            <a:endParaRPr lang="en-US" dirty="0"/>
          </a:p>
        </p:txBody>
      </p:sp>
      <p:sp>
        <p:nvSpPr>
          <p:cNvPr id="3" name="Content Placeholder 2"/>
          <p:cNvSpPr>
            <a:spLocks noGrp="1"/>
          </p:cNvSpPr>
          <p:nvPr>
            <p:ph idx="1"/>
          </p:nvPr>
        </p:nvSpPr>
        <p:spPr>
          <a:xfrm>
            <a:off x="457199" y="102621"/>
            <a:ext cx="4456179" cy="6477979"/>
          </a:xfrm>
        </p:spPr>
        <p:txBody>
          <a:bodyPr>
            <a:noAutofit/>
          </a:bodyPr>
          <a:lstStyle/>
          <a:p>
            <a:pPr marL="0" indent="0">
              <a:buNone/>
            </a:pPr>
            <a:r>
              <a:rPr lang="en-US" sz="1400" dirty="0" smtClean="0"/>
              <a:t>Tell </a:t>
            </a:r>
            <a:r>
              <a:rPr lang="en-US" sz="1400" dirty="0"/>
              <a:t>her to work at Tesco's </a:t>
            </a:r>
            <a:br>
              <a:rPr lang="en-US" sz="1400" dirty="0"/>
            </a:br>
            <a:r>
              <a:rPr lang="en-US" sz="1400" dirty="0"/>
              <a:t>Tell her to stay at school </a:t>
            </a:r>
            <a:br>
              <a:rPr lang="en-US" sz="1400" dirty="0"/>
            </a:br>
            <a:r>
              <a:rPr lang="en-US" sz="1400" dirty="0"/>
              <a:t>Tell her what's possible - all day derision </a:t>
            </a:r>
            <a:br>
              <a:rPr lang="en-US" sz="1400" dirty="0"/>
            </a:br>
            <a:r>
              <a:rPr lang="en-US" sz="1400" dirty="0"/>
              <a:t>Down at the Bull and Bush </a:t>
            </a:r>
            <a:br>
              <a:rPr lang="en-US" sz="1400" dirty="0"/>
            </a:br>
            <a:r>
              <a:rPr lang="en-US" sz="1400" dirty="0"/>
              <a:t>Hopeless in </a:t>
            </a:r>
            <a:r>
              <a:rPr lang="en-US" sz="1400" dirty="0" err="1"/>
              <a:t>Harringay</a:t>
            </a:r>
            <a:r>
              <a:rPr lang="en-US" sz="1400" dirty="0"/>
              <a:t> </a:t>
            </a:r>
            <a:br>
              <a:rPr lang="en-US" sz="1400" dirty="0"/>
            </a:br>
            <a:r>
              <a:rPr lang="en-US" sz="1400" dirty="0"/>
              <a:t>Over and above and she hasn't a clue </a:t>
            </a:r>
            <a:br>
              <a:rPr lang="en-US" sz="1400" dirty="0"/>
            </a:br>
            <a:r>
              <a:rPr lang="en-US" sz="1400" dirty="0"/>
              <a:t>Twenty </a:t>
            </a:r>
            <a:r>
              <a:rPr lang="en-US" sz="1400" dirty="0" smtClean="0"/>
              <a:t>No. 6 and </a:t>
            </a:r>
            <a:r>
              <a:rPr lang="en-US" sz="1400" dirty="0"/>
              <a:t>she hasn't an answer </a:t>
            </a:r>
            <a:br>
              <a:rPr lang="en-US" sz="1400" dirty="0"/>
            </a:br>
            <a:r>
              <a:rPr lang="en-US" sz="1400" dirty="0"/>
              <a:t>No one wants to listen and there's no one wants to know </a:t>
            </a:r>
            <a:br>
              <a:rPr lang="en-US" sz="1400" dirty="0"/>
            </a:br>
            <a:r>
              <a:rPr lang="en-US" sz="1400" dirty="0"/>
              <a:t>Someone's got a question that she doesn't want to see </a:t>
            </a:r>
            <a:br>
              <a:rPr lang="en-US" sz="1400" dirty="0"/>
            </a:br>
            <a:r>
              <a:rPr lang="en-US" sz="1400" dirty="0"/>
              <a:t>Over and above and she hasn't a view</a:t>
            </a:r>
            <a:br>
              <a:rPr lang="en-US" sz="1400" dirty="0"/>
            </a:br>
            <a:r>
              <a:rPr lang="en-US" sz="1400" dirty="0"/>
              <a:t>Twenty </a:t>
            </a:r>
            <a:r>
              <a:rPr lang="en-US" sz="1400" dirty="0" smtClean="0"/>
              <a:t>No. 6 and </a:t>
            </a:r>
            <a:r>
              <a:rPr lang="en-US" sz="1400" dirty="0"/>
              <a:t>it isn’t a vision</a:t>
            </a:r>
            <a:br>
              <a:rPr lang="en-US" sz="1400" dirty="0"/>
            </a:br>
            <a:r>
              <a:rPr lang="en-US" sz="1400" dirty="0"/>
              <a:t>No one wants to listen and there's no one wants to know</a:t>
            </a:r>
            <a:br>
              <a:rPr lang="en-US" sz="1400" dirty="0"/>
            </a:br>
            <a:r>
              <a:rPr lang="en-US" sz="1400" dirty="0"/>
              <a:t>Someone with a question that she doesn't want to see</a:t>
            </a:r>
            <a:br>
              <a:rPr lang="en-US" sz="1400" dirty="0"/>
            </a:br>
            <a:r>
              <a:rPr lang="en-US" sz="1400" dirty="0"/>
              <a:t/>
            </a:r>
            <a:br>
              <a:rPr lang="en-US" sz="1400" dirty="0"/>
            </a:br>
            <a:r>
              <a:rPr lang="en-US" sz="1400" dirty="0"/>
              <a:t>Tell her she works at Tesco's</a:t>
            </a:r>
            <a:br>
              <a:rPr lang="en-US" sz="1400" dirty="0"/>
            </a:br>
            <a:r>
              <a:rPr lang="en-US" sz="1400" dirty="0"/>
              <a:t>Tell her who doesn’t know</a:t>
            </a:r>
            <a:br>
              <a:rPr lang="en-US" sz="1400" dirty="0"/>
            </a:br>
            <a:r>
              <a:rPr lang="en-US" sz="1400" dirty="0"/>
              <a:t>Tell her they </a:t>
            </a:r>
            <a:r>
              <a:rPr lang="en-US" sz="1400" dirty="0" err="1"/>
              <a:t>realise</a:t>
            </a:r>
            <a:r>
              <a:rPr lang="en-US" sz="1400" dirty="0"/>
              <a:t> it’s all </a:t>
            </a:r>
            <a:r>
              <a:rPr lang="en-US" sz="1400" dirty="0" smtClean="0"/>
              <a:t> [….]</a:t>
            </a:r>
          </a:p>
          <a:p>
            <a:pPr marL="0" indent="0">
              <a:buNone/>
            </a:pPr>
            <a:r>
              <a:rPr lang="en-US" sz="1400" dirty="0" smtClean="0"/>
              <a:t>Out </a:t>
            </a:r>
            <a:r>
              <a:rPr lang="en-US" sz="1400" dirty="0"/>
              <a:t>in the party pack</a:t>
            </a:r>
            <a:br>
              <a:rPr lang="en-US" sz="1400" dirty="0"/>
            </a:br>
            <a:r>
              <a:rPr lang="en-US" sz="1400" dirty="0" err="1"/>
              <a:t>Phensic</a:t>
            </a:r>
            <a:r>
              <a:rPr lang="en-US" sz="1400" dirty="0"/>
              <a:t> and marmalade</a:t>
            </a:r>
            <a:br>
              <a:rPr lang="en-US" sz="1400" dirty="0"/>
            </a:br>
            <a:r>
              <a:rPr lang="en-US" sz="1400" dirty="0"/>
              <a:t>Frozen at six and she hasn't a clue</a:t>
            </a:r>
            <a:br>
              <a:rPr lang="en-US" sz="1400" dirty="0"/>
            </a:br>
            <a:r>
              <a:rPr lang="en-US" sz="1400" dirty="0"/>
              <a:t>Frozen abroad and there isn't an answer</a:t>
            </a:r>
            <a:br>
              <a:rPr lang="en-US" sz="1400" dirty="0"/>
            </a:br>
            <a:r>
              <a:rPr lang="en-US" sz="1400" dirty="0"/>
              <a:t>No one wants to listen and there's no one left to go</a:t>
            </a:r>
            <a:br>
              <a:rPr lang="en-US" sz="1400" dirty="0"/>
            </a:br>
            <a:r>
              <a:rPr lang="en-US" sz="1400" dirty="0"/>
              <a:t>Someone's with a question but they've nothing left to do</a:t>
            </a:r>
            <a:br>
              <a:rPr lang="en-US" sz="1400" dirty="0"/>
            </a:br>
            <a:r>
              <a:rPr lang="en-US" sz="1400" dirty="0"/>
              <a:t>Frozen at six and she hasn't a view</a:t>
            </a:r>
            <a:br>
              <a:rPr lang="en-US" sz="1400" dirty="0"/>
            </a:br>
            <a:r>
              <a:rPr lang="en-US" sz="1400" dirty="0"/>
              <a:t>Frozen abroad and there isn't a notion</a:t>
            </a:r>
            <a:br>
              <a:rPr lang="en-US" sz="1400" dirty="0"/>
            </a:br>
            <a:r>
              <a:rPr lang="en-US" sz="1400" dirty="0"/>
              <a:t>No one wants to listen and there's no where left to go</a:t>
            </a:r>
            <a:br>
              <a:rPr lang="en-US" sz="1400" dirty="0"/>
            </a:br>
            <a:r>
              <a:rPr lang="en-US" sz="1400" dirty="0"/>
              <a:t>Someone's got a question but there’s nothing left to do</a:t>
            </a:r>
            <a:br>
              <a:rPr lang="en-US" sz="1400" dirty="0"/>
            </a:br>
            <a:r>
              <a:rPr lang="en-US" sz="1400" dirty="0"/>
              <a:t/>
            </a:r>
            <a:br>
              <a:rPr lang="en-US" sz="1400" dirty="0"/>
            </a:br>
            <a:endParaRPr lang="en-US" sz="1400" dirty="0"/>
          </a:p>
        </p:txBody>
      </p:sp>
      <p:pic>
        <p:nvPicPr>
          <p:cNvPr id="4" name="Picture 3" descr="3861088_bb47f23133_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3378" y="3427231"/>
            <a:ext cx="3480407" cy="1706082"/>
          </a:xfrm>
          <a:prstGeom prst="rect">
            <a:avLst/>
          </a:prstGeom>
        </p:spPr>
      </p:pic>
      <p:sp>
        <p:nvSpPr>
          <p:cNvPr id="5" name="TextBox 4"/>
          <p:cNvSpPr txBox="1"/>
          <p:nvPr/>
        </p:nvSpPr>
        <p:spPr>
          <a:xfrm>
            <a:off x="5924826" y="5495146"/>
            <a:ext cx="2761973" cy="923330"/>
          </a:xfrm>
          <a:prstGeom prst="rect">
            <a:avLst/>
          </a:prstGeom>
          <a:noFill/>
        </p:spPr>
        <p:txBody>
          <a:bodyPr wrap="square" rtlCol="0">
            <a:spAutoFit/>
          </a:bodyPr>
          <a:lstStyle/>
          <a:p>
            <a:r>
              <a:rPr lang="en-US" dirty="0" err="1" smtClean="0"/>
              <a:t>Scritti</a:t>
            </a:r>
            <a:r>
              <a:rPr lang="en-US" dirty="0" smtClean="0"/>
              <a:t> </a:t>
            </a:r>
            <a:r>
              <a:rPr lang="en-US" dirty="0" err="1" smtClean="0"/>
              <a:t>Politti</a:t>
            </a:r>
            <a:r>
              <a:rPr lang="en-US" dirty="0" smtClean="0"/>
              <a:t>, ‘Skank Bloc Bologna’, St </a:t>
            </a:r>
            <a:r>
              <a:rPr lang="en-US" dirty="0" err="1" smtClean="0"/>
              <a:t>Pancras</a:t>
            </a:r>
            <a:r>
              <a:rPr lang="en-US" dirty="0" smtClean="0"/>
              <a:t> Records 7”, 1978</a:t>
            </a:r>
            <a:endParaRPr lang="en-US" dirty="0"/>
          </a:p>
        </p:txBody>
      </p:sp>
      <p:sp>
        <p:nvSpPr>
          <p:cNvPr id="8" name="TextBox 7"/>
          <p:cNvSpPr txBox="1"/>
          <p:nvPr/>
        </p:nvSpPr>
        <p:spPr>
          <a:xfrm>
            <a:off x="4913377" y="216368"/>
            <a:ext cx="4583681" cy="2739212"/>
          </a:xfrm>
          <a:prstGeom prst="rect">
            <a:avLst/>
          </a:prstGeom>
          <a:noFill/>
        </p:spPr>
        <p:txBody>
          <a:bodyPr wrap="square" rtlCol="0">
            <a:spAutoFit/>
          </a:bodyPr>
          <a:lstStyle/>
          <a:p>
            <a:r>
              <a:rPr lang="en-US" sz="1400" dirty="0"/>
              <a:t>Knocking around at tea time</a:t>
            </a:r>
            <a:br>
              <a:rPr lang="en-US" sz="1400" dirty="0"/>
            </a:br>
            <a:r>
              <a:rPr lang="en-US" sz="1400" dirty="0"/>
              <a:t>Up in her room, alone </a:t>
            </a:r>
            <a:br>
              <a:rPr lang="en-US" sz="1400" dirty="0"/>
            </a:br>
            <a:r>
              <a:rPr lang="en-US" sz="1400" dirty="0"/>
              <a:t>Something she doesn't know - the Skank Bloc Bologna </a:t>
            </a:r>
            <a:br>
              <a:rPr lang="en-US" sz="1400" dirty="0"/>
            </a:br>
            <a:r>
              <a:rPr lang="en-US" sz="1400" dirty="0"/>
              <a:t>Keeping us all alive - something in Italy </a:t>
            </a:r>
            <a:br>
              <a:rPr lang="en-US" sz="1400" dirty="0"/>
            </a:br>
            <a:r>
              <a:rPr lang="en-US" sz="1400" dirty="0"/>
              <a:t>Stuck around the home and they haven't a clue </a:t>
            </a:r>
            <a:br>
              <a:rPr lang="en-US" sz="1400" dirty="0"/>
            </a:br>
            <a:r>
              <a:rPr lang="en-US" sz="1400" i="1" dirty="0"/>
              <a:t>Thames at Six </a:t>
            </a:r>
            <a:r>
              <a:rPr lang="en-US" sz="1400" dirty="0"/>
              <a:t>and it isn't an answer </a:t>
            </a:r>
            <a:br>
              <a:rPr lang="en-US" sz="1400" dirty="0"/>
            </a:br>
            <a:r>
              <a:rPr lang="en-US" sz="1400" dirty="0"/>
              <a:t>Now, they've got a notion and they haven't got a hope </a:t>
            </a:r>
            <a:br>
              <a:rPr lang="en-US" sz="1400" dirty="0"/>
            </a:br>
            <a:r>
              <a:rPr lang="en-US" sz="1400" dirty="0"/>
              <a:t>The Rockers in the town - the magnificent six </a:t>
            </a:r>
            <a:br>
              <a:rPr lang="en-US" sz="1400" dirty="0"/>
            </a:br>
            <a:r>
              <a:rPr lang="en-US" sz="1400" dirty="0"/>
              <a:t>Rockers in the town with an overestimation </a:t>
            </a:r>
            <a:br>
              <a:rPr lang="en-US" sz="1400" dirty="0"/>
            </a:br>
            <a:r>
              <a:rPr lang="en-US" sz="1400" dirty="0"/>
              <a:t>Now they've got a notion and they're working on a hope </a:t>
            </a:r>
            <a:br>
              <a:rPr lang="en-US" sz="1400" dirty="0"/>
            </a:br>
            <a:r>
              <a:rPr lang="en-US" sz="1400" dirty="0"/>
              <a:t>A Euro-ruled vision and a skank in scope</a:t>
            </a:r>
          </a:p>
          <a:p>
            <a:endParaRPr lang="en-US" dirty="0"/>
          </a:p>
        </p:txBody>
      </p:sp>
    </p:spTree>
    <p:extLst>
      <p:ext uri="{BB962C8B-B14F-4D97-AF65-F5344CB8AC3E}">
        <p14:creationId xmlns:p14="http://schemas.microsoft.com/office/powerpoint/2010/main" val="422025920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erpetua"/>
                <a:cs typeface="Perpetua"/>
              </a:rPr>
              <a:t>Some further listening:</a:t>
            </a:r>
            <a:endParaRPr lang="en-US" dirty="0">
              <a:latin typeface="Perpetua"/>
              <a:cs typeface="Perpetua"/>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b="1" dirty="0" smtClean="0">
                <a:latin typeface="Perpetua"/>
                <a:cs typeface="Perpetua"/>
              </a:rPr>
              <a:t>David Bowie, </a:t>
            </a:r>
            <a:r>
              <a:rPr lang="en-US" dirty="0" smtClean="0">
                <a:latin typeface="Perpetua"/>
                <a:cs typeface="Perpetua"/>
              </a:rPr>
              <a:t>Berlin triptych</a:t>
            </a:r>
            <a:r>
              <a:rPr lang="en-US" i="1" dirty="0" smtClean="0">
                <a:latin typeface="Perpetua"/>
                <a:cs typeface="Perpetua"/>
              </a:rPr>
              <a:t>: Low, </a:t>
            </a:r>
            <a:r>
              <a:rPr lang="en-US" dirty="0" smtClean="0">
                <a:latin typeface="Perpetua"/>
                <a:cs typeface="Perpetua"/>
              </a:rPr>
              <a:t>1977; </a:t>
            </a:r>
            <a:r>
              <a:rPr lang="en-US" i="1" dirty="0" smtClean="0">
                <a:latin typeface="Perpetua"/>
                <a:cs typeface="Perpetua"/>
              </a:rPr>
              <a:t>Heroes,</a:t>
            </a:r>
            <a:r>
              <a:rPr lang="en-US" dirty="0" smtClean="0">
                <a:latin typeface="Perpetua"/>
                <a:cs typeface="Perpetua"/>
              </a:rPr>
              <a:t> 1977; </a:t>
            </a:r>
            <a:r>
              <a:rPr lang="en-US" i="1" dirty="0" smtClean="0">
                <a:latin typeface="Perpetua"/>
                <a:cs typeface="Perpetua"/>
              </a:rPr>
              <a:t>Lodger,</a:t>
            </a:r>
            <a:r>
              <a:rPr lang="en-US" dirty="0" smtClean="0">
                <a:latin typeface="Perpetua"/>
                <a:cs typeface="Perpetua"/>
              </a:rPr>
              <a:t> 1979</a:t>
            </a:r>
            <a:endParaRPr lang="en-US" i="1" dirty="0" smtClean="0">
              <a:latin typeface="Perpetua"/>
              <a:cs typeface="Perpetua"/>
            </a:endParaRPr>
          </a:p>
          <a:p>
            <a:pPr marL="0" indent="0">
              <a:buNone/>
            </a:pPr>
            <a:r>
              <a:rPr lang="en-US" b="1" dirty="0" err="1" smtClean="0">
                <a:latin typeface="Perpetua"/>
                <a:cs typeface="Perpetua"/>
              </a:rPr>
              <a:t>Scritti</a:t>
            </a:r>
            <a:r>
              <a:rPr lang="en-US" b="1" dirty="0" smtClean="0">
                <a:latin typeface="Perpetua"/>
                <a:cs typeface="Perpetua"/>
              </a:rPr>
              <a:t> </a:t>
            </a:r>
            <a:r>
              <a:rPr lang="en-US" b="1" dirty="0" err="1" smtClean="0">
                <a:latin typeface="Perpetua"/>
                <a:cs typeface="Perpetua"/>
              </a:rPr>
              <a:t>Politti</a:t>
            </a:r>
            <a:r>
              <a:rPr lang="en-US" dirty="0" smtClean="0">
                <a:latin typeface="Perpetua"/>
                <a:cs typeface="Perpetua"/>
              </a:rPr>
              <a:t>: ‘Skank Bloc Bologna’, 1978; </a:t>
            </a:r>
            <a:r>
              <a:rPr lang="en-US" i="1" dirty="0" smtClean="0">
                <a:latin typeface="Perpetua"/>
                <a:cs typeface="Perpetua"/>
              </a:rPr>
              <a:t>Songs to Remember, </a:t>
            </a:r>
            <a:r>
              <a:rPr lang="en-US" dirty="0" smtClean="0">
                <a:latin typeface="Perpetua"/>
                <a:cs typeface="Perpetua"/>
              </a:rPr>
              <a:t>1982</a:t>
            </a:r>
            <a:r>
              <a:rPr lang="en-US" i="1" dirty="0" smtClean="0">
                <a:latin typeface="Perpetua"/>
                <a:cs typeface="Perpetua"/>
              </a:rPr>
              <a:t> </a:t>
            </a:r>
          </a:p>
          <a:p>
            <a:pPr marL="0" indent="0">
              <a:buNone/>
            </a:pPr>
            <a:r>
              <a:rPr lang="en-US" b="1" dirty="0" smtClean="0">
                <a:latin typeface="Perpetua"/>
                <a:cs typeface="Perpetua"/>
              </a:rPr>
              <a:t>This Heat</a:t>
            </a:r>
            <a:r>
              <a:rPr lang="en-US" dirty="0" smtClean="0">
                <a:latin typeface="Perpetua"/>
                <a:cs typeface="Perpetua"/>
              </a:rPr>
              <a:t>: ‘Twenty-Four Track Loop’, from </a:t>
            </a:r>
            <a:r>
              <a:rPr lang="en-US" i="1" dirty="0" smtClean="0">
                <a:latin typeface="Perpetua"/>
                <a:cs typeface="Perpetua"/>
              </a:rPr>
              <a:t>This Heat</a:t>
            </a:r>
            <a:r>
              <a:rPr lang="en-US" dirty="0" smtClean="0">
                <a:latin typeface="Perpetua"/>
                <a:cs typeface="Perpetua"/>
              </a:rPr>
              <a:t>, 1979; </a:t>
            </a:r>
            <a:r>
              <a:rPr lang="en-US" i="1" dirty="0" smtClean="0">
                <a:latin typeface="Perpetua"/>
                <a:cs typeface="Perpetua"/>
              </a:rPr>
              <a:t>Deceit</a:t>
            </a:r>
            <a:r>
              <a:rPr lang="en-US" dirty="0" smtClean="0">
                <a:latin typeface="Perpetua"/>
                <a:cs typeface="Perpetua"/>
              </a:rPr>
              <a:t>, 1981 </a:t>
            </a:r>
            <a:endParaRPr lang="en-US" dirty="0">
              <a:latin typeface="Perpetua"/>
              <a:cs typeface="Perpetua"/>
            </a:endParaRPr>
          </a:p>
          <a:p>
            <a:pPr marL="0" indent="0">
              <a:buNone/>
            </a:pPr>
            <a:r>
              <a:rPr lang="en-US" b="1" dirty="0" smtClean="0">
                <a:latin typeface="Perpetua"/>
                <a:cs typeface="Perpetua"/>
              </a:rPr>
              <a:t>The </a:t>
            </a:r>
            <a:r>
              <a:rPr lang="en-US" b="1" dirty="0">
                <a:latin typeface="Perpetua"/>
                <a:cs typeface="Perpetua"/>
              </a:rPr>
              <a:t>Slits</a:t>
            </a:r>
            <a:r>
              <a:rPr lang="en-US" dirty="0" smtClean="0">
                <a:latin typeface="Perpetua"/>
                <a:cs typeface="Perpetua"/>
              </a:rPr>
              <a:t>: </a:t>
            </a:r>
            <a:r>
              <a:rPr lang="en-US" i="1" dirty="0" smtClean="0">
                <a:latin typeface="Perpetua"/>
                <a:cs typeface="Perpetua"/>
              </a:rPr>
              <a:t>Cut</a:t>
            </a:r>
            <a:r>
              <a:rPr lang="en-US" dirty="0" smtClean="0">
                <a:latin typeface="Perpetua"/>
                <a:cs typeface="Perpetua"/>
              </a:rPr>
              <a:t>, 1979, produced by Dennis </a:t>
            </a:r>
            <a:r>
              <a:rPr lang="en-US" dirty="0" err="1" smtClean="0">
                <a:latin typeface="Perpetua"/>
                <a:cs typeface="Perpetua"/>
              </a:rPr>
              <a:t>Bovell</a:t>
            </a:r>
            <a:r>
              <a:rPr lang="en-US" dirty="0" smtClean="0">
                <a:latin typeface="Perpetua"/>
                <a:cs typeface="Perpetua"/>
              </a:rPr>
              <a:t>; ‘</a:t>
            </a:r>
            <a:r>
              <a:rPr lang="en-US" dirty="0" err="1" smtClean="0">
                <a:latin typeface="Perpetua"/>
                <a:cs typeface="Perpetua"/>
              </a:rPr>
              <a:t>Earthbeat</a:t>
            </a:r>
            <a:r>
              <a:rPr lang="en-US" dirty="0" smtClean="0">
                <a:latin typeface="Perpetua"/>
                <a:cs typeface="Perpetua"/>
              </a:rPr>
              <a:t>’ and ‘Difficult </a:t>
            </a:r>
            <a:r>
              <a:rPr lang="en-US" dirty="0">
                <a:latin typeface="Perpetua"/>
                <a:cs typeface="Perpetua"/>
              </a:rPr>
              <a:t>Fun</a:t>
            </a:r>
            <a:r>
              <a:rPr lang="en-US" dirty="0" smtClean="0">
                <a:latin typeface="Perpetua"/>
                <a:cs typeface="Perpetua"/>
              </a:rPr>
              <a:t>’, from </a:t>
            </a:r>
            <a:r>
              <a:rPr lang="en-US" i="1" dirty="0" smtClean="0">
                <a:latin typeface="Perpetua"/>
                <a:cs typeface="Perpetua"/>
              </a:rPr>
              <a:t>Return of the Giant Slits</a:t>
            </a:r>
            <a:r>
              <a:rPr lang="en-US" dirty="0" smtClean="0">
                <a:latin typeface="Perpetua"/>
                <a:cs typeface="Perpetua"/>
              </a:rPr>
              <a:t>, 1981</a:t>
            </a:r>
          </a:p>
          <a:p>
            <a:pPr marL="0" indent="0">
              <a:buNone/>
            </a:pPr>
            <a:r>
              <a:rPr lang="en-US" dirty="0" smtClean="0">
                <a:latin typeface="Perpetua"/>
                <a:cs typeface="Perpetua"/>
              </a:rPr>
              <a:t>Rip, Rig + Panic, </a:t>
            </a:r>
            <a:r>
              <a:rPr lang="en-US" i="1" dirty="0" smtClean="0">
                <a:latin typeface="Perpetua"/>
                <a:cs typeface="Perpetua"/>
              </a:rPr>
              <a:t>God, </a:t>
            </a:r>
            <a:r>
              <a:rPr lang="en-US" dirty="0" smtClean="0">
                <a:latin typeface="Perpetua"/>
                <a:cs typeface="Perpetua"/>
              </a:rPr>
              <a:t>1981</a:t>
            </a:r>
          </a:p>
          <a:p>
            <a:pPr marL="0" indent="0">
              <a:buNone/>
            </a:pPr>
            <a:r>
              <a:rPr lang="en-US" b="1" dirty="0" smtClean="0">
                <a:latin typeface="Perpetua"/>
                <a:cs typeface="Perpetua"/>
              </a:rPr>
              <a:t>Fun Boy Three</a:t>
            </a:r>
            <a:r>
              <a:rPr lang="en-US" dirty="0" smtClean="0">
                <a:latin typeface="Perpetua"/>
                <a:cs typeface="Perpetua"/>
              </a:rPr>
              <a:t>: ‘Our Lips Are Sealed’, 1983</a:t>
            </a:r>
          </a:p>
          <a:p>
            <a:pPr marL="0" indent="0">
              <a:buNone/>
            </a:pPr>
            <a:r>
              <a:rPr lang="en-US" b="1" dirty="0" smtClean="0">
                <a:latin typeface="Perpetua"/>
                <a:cs typeface="Perpetua"/>
              </a:rPr>
              <a:t>The Human League</a:t>
            </a:r>
            <a:r>
              <a:rPr lang="en-US" dirty="0" smtClean="0">
                <a:latin typeface="Perpetua"/>
                <a:cs typeface="Perpetua"/>
              </a:rPr>
              <a:t>, ‘The Lebanon’, 1984</a:t>
            </a:r>
          </a:p>
          <a:p>
            <a:pPr marL="0" indent="0">
              <a:buNone/>
            </a:pPr>
            <a:endParaRPr lang="en-US" dirty="0"/>
          </a:p>
        </p:txBody>
      </p:sp>
    </p:spTree>
    <p:extLst>
      <p:ext uri="{BB962C8B-B14F-4D97-AF65-F5344CB8AC3E}">
        <p14:creationId xmlns:p14="http://schemas.microsoft.com/office/powerpoint/2010/main" val="307733236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8686799" y="274638"/>
            <a:ext cx="45719" cy="1143000"/>
          </a:xfrm>
        </p:spPr>
        <p:txBody>
          <a:bodyPr>
            <a:normAutofit/>
          </a:bodyPr>
          <a:lstStyle/>
          <a:p>
            <a:endParaRPr lang="en-US" dirty="0"/>
          </a:p>
        </p:txBody>
      </p:sp>
      <p:sp>
        <p:nvSpPr>
          <p:cNvPr id="9" name="Content Placeholder 8"/>
          <p:cNvSpPr>
            <a:spLocks noGrp="1"/>
          </p:cNvSpPr>
          <p:nvPr>
            <p:ph idx="1"/>
          </p:nvPr>
        </p:nvSpPr>
        <p:spPr>
          <a:xfrm>
            <a:off x="457200" y="274638"/>
            <a:ext cx="8229600" cy="5851525"/>
          </a:xfrm>
        </p:spPr>
        <p:txBody>
          <a:bodyPr>
            <a:normAutofit fontScale="92500" lnSpcReduction="20000"/>
          </a:bodyPr>
          <a:lstStyle/>
          <a:p>
            <a:pPr marL="0" indent="0">
              <a:buNone/>
            </a:pPr>
            <a:r>
              <a:rPr lang="en-US" dirty="0" smtClean="0">
                <a:latin typeface="Perpetua"/>
                <a:cs typeface="Perpetua"/>
              </a:rPr>
              <a:t>B. </a:t>
            </a:r>
            <a:r>
              <a:rPr lang="en-US" dirty="0" err="1" smtClean="0">
                <a:latin typeface="Perpetua"/>
                <a:cs typeface="Perpetua"/>
              </a:rPr>
              <a:t>Catling</a:t>
            </a:r>
            <a:r>
              <a:rPr lang="en-US" dirty="0" smtClean="0">
                <a:latin typeface="Perpetua"/>
                <a:cs typeface="Perpetua"/>
              </a:rPr>
              <a:t>, from</a:t>
            </a:r>
            <a:r>
              <a:rPr lang="en-US" i="1" dirty="0" smtClean="0">
                <a:latin typeface="Perpetua"/>
                <a:cs typeface="Perpetua"/>
              </a:rPr>
              <a:t> The Stumbling Block</a:t>
            </a:r>
            <a:r>
              <a:rPr lang="en-US" dirty="0">
                <a:latin typeface="Perpetua"/>
                <a:cs typeface="Perpetua"/>
              </a:rPr>
              <a:t> </a:t>
            </a:r>
            <a:r>
              <a:rPr lang="en-US" dirty="0" smtClean="0">
                <a:latin typeface="Perpetua"/>
                <a:cs typeface="Perpetua"/>
              </a:rPr>
              <a:t>(Book Works: 1990)</a:t>
            </a:r>
          </a:p>
          <a:p>
            <a:pPr marL="0" indent="0">
              <a:buNone/>
            </a:pPr>
            <a:endParaRPr lang="en-US" dirty="0" smtClean="0">
              <a:latin typeface="Perpetua"/>
              <a:cs typeface="Perpetua"/>
            </a:endParaRPr>
          </a:p>
          <a:p>
            <a:pPr marL="0" indent="0">
              <a:buNone/>
            </a:pPr>
            <a:r>
              <a:rPr lang="en-US" dirty="0" smtClean="0">
                <a:latin typeface="Perpetua"/>
                <a:cs typeface="Perpetua"/>
              </a:rPr>
              <a:t>‘</a:t>
            </a:r>
            <a:r>
              <a:rPr lang="en-US" b="1" dirty="0" smtClean="0">
                <a:latin typeface="Perpetua"/>
                <a:cs typeface="Perpetua"/>
              </a:rPr>
              <a:t>The Stumbling Block </a:t>
            </a:r>
            <a:r>
              <a:rPr lang="en-US" dirty="0" smtClean="0">
                <a:latin typeface="Perpetua"/>
                <a:cs typeface="Perpetua"/>
              </a:rPr>
              <a:t>has become a pillow to the </a:t>
            </a:r>
            <a:r>
              <a:rPr lang="en-US" dirty="0" err="1" smtClean="0">
                <a:latin typeface="Perpetua"/>
                <a:cs typeface="Perpetua"/>
              </a:rPr>
              <a:t>dispossesed</a:t>
            </a:r>
            <a:r>
              <a:rPr lang="en-US" dirty="0" smtClean="0">
                <a:latin typeface="Perpetua"/>
                <a:cs typeface="Perpetua"/>
              </a:rPr>
              <a:t>. It can be </a:t>
            </a:r>
            <a:r>
              <a:rPr lang="en-US" dirty="0" err="1" smtClean="0">
                <a:latin typeface="Perpetua"/>
                <a:cs typeface="Perpetua"/>
              </a:rPr>
              <a:t>moulded</a:t>
            </a:r>
            <a:r>
              <a:rPr lang="en-US" dirty="0" smtClean="0">
                <a:latin typeface="Perpetua"/>
                <a:cs typeface="Perpetua"/>
              </a:rPr>
              <a:t> to the need of its companion, kneaded and </a:t>
            </a:r>
            <a:r>
              <a:rPr lang="en-US" dirty="0" err="1" smtClean="0">
                <a:latin typeface="Perpetua"/>
                <a:cs typeface="Perpetua"/>
              </a:rPr>
              <a:t>pummelled</a:t>
            </a:r>
            <a:r>
              <a:rPr lang="en-US" dirty="0" smtClean="0">
                <a:latin typeface="Perpetua"/>
                <a:cs typeface="Perpetua"/>
              </a:rPr>
              <a:t> so as not to lose its hunched purchase on the slippery pavement. They will warble and breathe into it, it becomes their mother as their alcoholic dribble writes a sad and caustic text in its interior. This wet laser chisel entwines their lineage with fine scrollwork into the intricate memory of the city. These are the inhabitants of the boundary, our necessary shadows that are being cast further from the warmth of their twins. The block gives itself completely to these and will fierce itself against the bright sneers and plastic credit blades that shave their humanity . . . ’ </a:t>
            </a:r>
            <a:endParaRPr lang="en-US" dirty="0">
              <a:latin typeface="Perpetua"/>
              <a:cs typeface="Perpetua"/>
            </a:endParaRPr>
          </a:p>
        </p:txBody>
      </p:sp>
    </p:spTree>
    <p:extLst>
      <p:ext uri="{BB962C8B-B14F-4D97-AF65-F5344CB8AC3E}">
        <p14:creationId xmlns:p14="http://schemas.microsoft.com/office/powerpoint/2010/main" val="422147878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Perpetua"/>
                <a:cs typeface="Perpetua"/>
              </a:rPr>
              <a:t>1. Horizontal extensions into space</a:t>
            </a:r>
            <a:endParaRPr lang="en-US" dirty="0">
              <a:latin typeface="Perpetua"/>
              <a:cs typeface="Perpetua"/>
            </a:endParaRPr>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67986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8686799" y="274638"/>
            <a:ext cx="45719" cy="1143000"/>
          </a:xfrm>
        </p:spPr>
        <p:txBody>
          <a:bodyPr/>
          <a:lstStyle/>
          <a:p>
            <a:endParaRPr lang="en-US" dirty="0"/>
          </a:p>
        </p:txBody>
      </p:sp>
      <p:pic>
        <p:nvPicPr>
          <p:cNvPr id="4" name="Content Placeholder 3" descr="Beuys 1971, eindhoven.jpg"/>
          <p:cNvPicPr>
            <a:picLocks noGrp="1" noChangeAspect="1"/>
          </p:cNvPicPr>
          <p:nvPr>
            <p:ph idx="1"/>
          </p:nvPr>
        </p:nvPicPr>
        <p:blipFill>
          <a:blip r:embed="rId3">
            <a:extLst>
              <a:ext uri="{28A0092B-C50C-407E-A947-70E740481C1C}">
                <a14:useLocalDpi xmlns:a14="http://schemas.microsoft.com/office/drawing/2010/main" val="0"/>
              </a:ext>
            </a:extLst>
          </a:blip>
          <a:srcRect l="3247" r="3247"/>
          <a:stretch>
            <a:fillRect/>
          </a:stretch>
        </p:blipFill>
        <p:spPr>
          <a:xfrm>
            <a:off x="457200" y="274638"/>
            <a:ext cx="8229600" cy="5851525"/>
          </a:xfrm>
        </p:spPr>
      </p:pic>
      <p:sp>
        <p:nvSpPr>
          <p:cNvPr id="5" name="TextBox 4"/>
          <p:cNvSpPr txBox="1"/>
          <p:nvPr/>
        </p:nvSpPr>
        <p:spPr>
          <a:xfrm>
            <a:off x="457200" y="6276513"/>
            <a:ext cx="8229599" cy="369332"/>
          </a:xfrm>
          <a:prstGeom prst="rect">
            <a:avLst/>
          </a:prstGeom>
          <a:noFill/>
        </p:spPr>
        <p:txBody>
          <a:bodyPr wrap="square" rtlCol="0">
            <a:spAutoFit/>
          </a:bodyPr>
          <a:lstStyle/>
          <a:p>
            <a:r>
              <a:rPr lang="en-US" dirty="0" smtClean="0"/>
              <a:t>Joseph Beuys</a:t>
            </a:r>
            <a:r>
              <a:rPr lang="en-US" i="1" dirty="0" smtClean="0"/>
              <a:t>, </a:t>
            </a:r>
            <a:r>
              <a:rPr lang="en-US" i="1" dirty="0" err="1" smtClean="0"/>
              <a:t>Voglio</a:t>
            </a:r>
            <a:r>
              <a:rPr lang="en-US" i="1" dirty="0" smtClean="0"/>
              <a:t> </a:t>
            </a:r>
            <a:r>
              <a:rPr lang="en-US" i="1" dirty="0" err="1"/>
              <a:t>vedere</a:t>
            </a:r>
            <a:r>
              <a:rPr lang="en-US" i="1" dirty="0"/>
              <a:t> le </a:t>
            </a:r>
            <a:r>
              <a:rPr lang="en-US" i="1" dirty="0" err="1"/>
              <a:t>mie</a:t>
            </a:r>
            <a:r>
              <a:rPr lang="en-US" i="1" dirty="0"/>
              <a:t> </a:t>
            </a:r>
            <a:r>
              <a:rPr lang="en-US" i="1" dirty="0" err="1"/>
              <a:t>montagne</a:t>
            </a:r>
            <a:r>
              <a:rPr lang="en-US" i="1" dirty="0"/>
              <a:t> (I want to see my mountains)</a:t>
            </a:r>
            <a:r>
              <a:rPr lang="en-US" dirty="0"/>
              <a:t> </a:t>
            </a:r>
            <a:r>
              <a:rPr lang="en-US" dirty="0" smtClean="0"/>
              <a:t>1971</a:t>
            </a:r>
            <a:endParaRPr lang="en-US" dirty="0"/>
          </a:p>
        </p:txBody>
      </p:sp>
    </p:spTree>
    <p:extLst>
      <p:ext uri="{BB962C8B-B14F-4D97-AF65-F5344CB8AC3E}">
        <p14:creationId xmlns:p14="http://schemas.microsoft.com/office/powerpoint/2010/main" val="24340788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8686799" y="274638"/>
            <a:ext cx="45719" cy="1143000"/>
          </a:xfrm>
        </p:spPr>
        <p:txBody>
          <a:bodyPr/>
          <a:lstStyle/>
          <a:p>
            <a:endParaRPr lang="en-US" dirty="0"/>
          </a:p>
        </p:txBody>
      </p:sp>
      <p:pic>
        <p:nvPicPr>
          <p:cNvPr id="4" name="Content Placeholder 3" descr="RCA B Catling.jpg"/>
          <p:cNvPicPr>
            <a:picLocks noGrp="1" noChangeAspect="1"/>
          </p:cNvPicPr>
          <p:nvPr>
            <p:ph idx="1"/>
          </p:nvPr>
        </p:nvPicPr>
        <p:blipFill>
          <a:blip r:embed="rId3">
            <a:extLst>
              <a:ext uri="{28A0092B-C50C-407E-A947-70E740481C1C}">
                <a14:useLocalDpi xmlns:a14="http://schemas.microsoft.com/office/drawing/2010/main" val="0"/>
              </a:ext>
            </a:extLst>
          </a:blip>
          <a:srcRect l="424" r="424"/>
          <a:stretch>
            <a:fillRect/>
          </a:stretch>
        </p:blipFill>
        <p:spPr>
          <a:xfrm>
            <a:off x="457200" y="565150"/>
            <a:ext cx="8229600" cy="5561013"/>
          </a:xfrm>
        </p:spPr>
      </p:pic>
      <p:sp>
        <p:nvSpPr>
          <p:cNvPr id="5" name="TextBox 4"/>
          <p:cNvSpPr txBox="1"/>
          <p:nvPr/>
        </p:nvSpPr>
        <p:spPr>
          <a:xfrm>
            <a:off x="457200" y="6291156"/>
            <a:ext cx="6342267" cy="369332"/>
          </a:xfrm>
          <a:prstGeom prst="rect">
            <a:avLst/>
          </a:prstGeom>
          <a:noFill/>
        </p:spPr>
        <p:txBody>
          <a:bodyPr wrap="square" rtlCol="0">
            <a:spAutoFit/>
          </a:bodyPr>
          <a:lstStyle/>
          <a:p>
            <a:r>
              <a:rPr lang="en-US" dirty="0" smtClean="0"/>
              <a:t>B. </a:t>
            </a:r>
            <a:r>
              <a:rPr lang="en-US" dirty="0" err="1" smtClean="0"/>
              <a:t>Catling</a:t>
            </a:r>
            <a:r>
              <a:rPr lang="en-US" dirty="0" smtClean="0"/>
              <a:t>, Royal College of Art, various sculptures, 1974</a:t>
            </a:r>
            <a:endParaRPr lang="en-US" dirty="0"/>
          </a:p>
        </p:txBody>
      </p:sp>
    </p:spTree>
    <p:extLst>
      <p:ext uri="{BB962C8B-B14F-4D97-AF65-F5344CB8AC3E}">
        <p14:creationId xmlns:p14="http://schemas.microsoft.com/office/powerpoint/2010/main" val="3060974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8686799" y="274638"/>
            <a:ext cx="45719" cy="1143000"/>
          </a:xfrm>
        </p:spPr>
        <p:txBody>
          <a:bodyPr/>
          <a:lstStyle/>
          <a:p>
            <a:endParaRPr lang="en-US" dirty="0"/>
          </a:p>
        </p:txBody>
      </p:sp>
      <p:pic>
        <p:nvPicPr>
          <p:cNvPr id="4" name="Content Placeholder 3" descr="RCA_ROSW_Sculpture_1970s_0021.jpg"/>
          <p:cNvPicPr>
            <a:picLocks noGrp="1" noChangeAspect="1"/>
          </p:cNvPicPr>
          <p:nvPr>
            <p:ph idx="1"/>
          </p:nvPr>
        </p:nvPicPr>
        <p:blipFill>
          <a:blip r:embed="rId2">
            <a:extLst>
              <a:ext uri="{28A0092B-C50C-407E-A947-70E740481C1C}">
                <a14:useLocalDpi xmlns:a14="http://schemas.microsoft.com/office/drawing/2010/main" val="0"/>
              </a:ext>
            </a:extLst>
          </a:blip>
          <a:srcRect l="2886" r="2886"/>
          <a:stretch>
            <a:fillRect/>
          </a:stretch>
        </p:blipFill>
        <p:spPr>
          <a:xfrm>
            <a:off x="457200" y="274638"/>
            <a:ext cx="8229600" cy="5851525"/>
          </a:xfrm>
        </p:spPr>
      </p:pic>
      <p:sp>
        <p:nvSpPr>
          <p:cNvPr id="3" name="TextBox 2"/>
          <p:cNvSpPr txBox="1"/>
          <p:nvPr/>
        </p:nvSpPr>
        <p:spPr>
          <a:xfrm>
            <a:off x="457200" y="6452325"/>
            <a:ext cx="8229600" cy="369332"/>
          </a:xfrm>
          <a:prstGeom prst="rect">
            <a:avLst/>
          </a:prstGeom>
          <a:noFill/>
        </p:spPr>
        <p:txBody>
          <a:bodyPr wrap="square" rtlCol="0">
            <a:spAutoFit/>
          </a:bodyPr>
          <a:lstStyle/>
          <a:p>
            <a:r>
              <a:rPr lang="en-US" dirty="0" smtClean="0"/>
              <a:t>Brian </a:t>
            </a:r>
            <a:r>
              <a:rPr lang="en-US" dirty="0" err="1" smtClean="0"/>
              <a:t>Catling</a:t>
            </a:r>
            <a:r>
              <a:rPr lang="en-US" dirty="0" smtClean="0"/>
              <a:t>, sculpture from 1974, Royal College of Art</a:t>
            </a:r>
            <a:endParaRPr lang="en-US" dirty="0"/>
          </a:p>
        </p:txBody>
      </p:sp>
    </p:spTree>
    <p:extLst>
      <p:ext uri="{BB962C8B-B14F-4D97-AF65-F5344CB8AC3E}">
        <p14:creationId xmlns:p14="http://schemas.microsoft.com/office/powerpoint/2010/main" val="1170199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8686799" y="274638"/>
            <a:ext cx="45719" cy="1143000"/>
          </a:xfrm>
        </p:spPr>
        <p:txBody>
          <a:bodyPr/>
          <a:lstStyle/>
          <a:p>
            <a:endParaRPr lang="en-US" dirty="0"/>
          </a:p>
        </p:txBody>
      </p:sp>
      <p:pic>
        <p:nvPicPr>
          <p:cNvPr id="4" name="Content Placeholder 3" descr="RCA_ROSW_Sculpture_1970s_0019.jpg"/>
          <p:cNvPicPr>
            <a:picLocks noGrp="1" noChangeAspect="1"/>
          </p:cNvPicPr>
          <p:nvPr>
            <p:ph idx="1"/>
          </p:nvPr>
        </p:nvPicPr>
        <p:blipFill>
          <a:blip r:embed="rId3">
            <a:extLst>
              <a:ext uri="{28A0092B-C50C-407E-A947-70E740481C1C}">
                <a14:useLocalDpi xmlns:a14="http://schemas.microsoft.com/office/drawing/2010/main" val="0"/>
              </a:ext>
            </a:extLst>
          </a:blip>
          <a:srcRect l="197" r="197"/>
          <a:stretch>
            <a:fillRect/>
          </a:stretch>
        </p:blipFill>
        <p:spPr>
          <a:xfrm>
            <a:off x="457200" y="590550"/>
            <a:ext cx="8229600" cy="5535613"/>
          </a:xfrm>
        </p:spPr>
      </p:pic>
      <p:sp>
        <p:nvSpPr>
          <p:cNvPr id="5" name="TextBox 4"/>
          <p:cNvSpPr txBox="1"/>
          <p:nvPr/>
        </p:nvSpPr>
        <p:spPr>
          <a:xfrm>
            <a:off x="457200" y="6401014"/>
            <a:ext cx="8275318" cy="369332"/>
          </a:xfrm>
          <a:prstGeom prst="rect">
            <a:avLst/>
          </a:prstGeom>
          <a:noFill/>
        </p:spPr>
        <p:txBody>
          <a:bodyPr wrap="square" rtlCol="0">
            <a:spAutoFit/>
          </a:bodyPr>
          <a:lstStyle/>
          <a:p>
            <a:r>
              <a:rPr lang="en-US" dirty="0" smtClean="0"/>
              <a:t>Brian </a:t>
            </a:r>
            <a:r>
              <a:rPr lang="en-US" dirty="0" err="1" smtClean="0"/>
              <a:t>Catling</a:t>
            </a:r>
            <a:r>
              <a:rPr lang="en-US" dirty="0" smtClean="0"/>
              <a:t>, </a:t>
            </a:r>
            <a:r>
              <a:rPr lang="en-US" i="1" dirty="0" smtClean="0"/>
              <a:t>Shrine</a:t>
            </a:r>
            <a:r>
              <a:rPr lang="en-US" dirty="0" smtClean="0"/>
              <a:t>, 1975, RCA. Wood, steel, carpet, plaster, light.</a:t>
            </a:r>
          </a:p>
        </p:txBody>
      </p:sp>
    </p:spTree>
    <p:extLst>
      <p:ext uri="{BB962C8B-B14F-4D97-AF65-F5344CB8AC3E}">
        <p14:creationId xmlns:p14="http://schemas.microsoft.com/office/powerpoint/2010/main" val="20313153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8686799" y="274638"/>
            <a:ext cx="45719" cy="1143000"/>
          </a:xfrm>
        </p:spPr>
        <p:txBody>
          <a:bodyPr/>
          <a:lstStyle/>
          <a:p>
            <a:endParaRPr lang="en-US" dirty="0"/>
          </a:p>
        </p:txBody>
      </p:sp>
      <p:pic>
        <p:nvPicPr>
          <p:cNvPr id="6" name="Content Placeholder 5" descr="Susan_Hiller_fragments.jpg"/>
          <p:cNvPicPr>
            <a:picLocks noGrp="1" noChangeAspect="1"/>
          </p:cNvPicPr>
          <p:nvPr>
            <p:ph idx="1"/>
          </p:nvPr>
        </p:nvPicPr>
        <p:blipFill>
          <a:blip r:embed="rId3">
            <a:extLst>
              <a:ext uri="{28A0092B-C50C-407E-A947-70E740481C1C}">
                <a14:useLocalDpi xmlns:a14="http://schemas.microsoft.com/office/drawing/2010/main" val="0"/>
              </a:ext>
            </a:extLst>
          </a:blip>
          <a:srcRect t="851" b="851"/>
          <a:stretch>
            <a:fillRect/>
          </a:stretch>
        </p:blipFill>
        <p:spPr>
          <a:xfrm>
            <a:off x="457200" y="274638"/>
            <a:ext cx="8229600" cy="5851525"/>
          </a:xfrm>
        </p:spPr>
      </p:pic>
      <p:sp>
        <p:nvSpPr>
          <p:cNvPr id="3" name="TextBox 2"/>
          <p:cNvSpPr txBox="1"/>
          <p:nvPr/>
        </p:nvSpPr>
        <p:spPr>
          <a:xfrm>
            <a:off x="457200" y="6439497"/>
            <a:ext cx="8420594" cy="369332"/>
          </a:xfrm>
          <a:prstGeom prst="rect">
            <a:avLst/>
          </a:prstGeom>
          <a:noFill/>
        </p:spPr>
        <p:txBody>
          <a:bodyPr wrap="square" rtlCol="0">
            <a:spAutoFit/>
          </a:bodyPr>
          <a:lstStyle/>
          <a:p>
            <a:r>
              <a:rPr lang="en-US" dirty="0" smtClean="0"/>
              <a:t>Susan Hiller, </a:t>
            </a:r>
            <a:r>
              <a:rPr lang="en-US" i="1" dirty="0" smtClean="0"/>
              <a:t>Fragments</a:t>
            </a:r>
            <a:r>
              <a:rPr lang="en-US" dirty="0" smtClean="0"/>
              <a:t>, 1976-78, installed at Museum of Modern Art, Oxford</a:t>
            </a:r>
            <a:endParaRPr lang="en-US" dirty="0"/>
          </a:p>
        </p:txBody>
      </p:sp>
    </p:spTree>
    <p:extLst>
      <p:ext uri="{BB962C8B-B14F-4D97-AF65-F5344CB8AC3E}">
        <p14:creationId xmlns:p14="http://schemas.microsoft.com/office/powerpoint/2010/main" val="142750448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8686799" y="274638"/>
            <a:ext cx="45719" cy="1143000"/>
          </a:xfrm>
        </p:spPr>
        <p:txBody>
          <a:bodyPr/>
          <a:lstStyle/>
          <a:p>
            <a:endParaRPr lang="en-US" dirty="0"/>
          </a:p>
        </p:txBody>
      </p:sp>
      <p:pic>
        <p:nvPicPr>
          <p:cNvPr id="4" name="Content Placeholder 3" descr="Susan_Hiller_fragments_04.jpg"/>
          <p:cNvPicPr>
            <a:picLocks noGrp="1" noChangeAspect="1"/>
          </p:cNvPicPr>
          <p:nvPr>
            <p:ph idx="1"/>
          </p:nvPr>
        </p:nvPicPr>
        <p:blipFill>
          <a:blip r:embed="rId2">
            <a:extLst>
              <a:ext uri="{28A0092B-C50C-407E-A947-70E740481C1C}">
                <a14:useLocalDpi xmlns:a14="http://schemas.microsoft.com/office/drawing/2010/main" val="0"/>
              </a:ext>
            </a:extLst>
          </a:blip>
          <a:srcRect t="4464" b="4464"/>
          <a:stretch>
            <a:fillRect/>
          </a:stretch>
        </p:blipFill>
        <p:spPr>
          <a:xfrm>
            <a:off x="457200" y="704850"/>
            <a:ext cx="8229600" cy="5421313"/>
          </a:xfrm>
        </p:spPr>
      </p:pic>
      <p:sp>
        <p:nvSpPr>
          <p:cNvPr id="3" name="TextBox 2"/>
          <p:cNvSpPr txBox="1"/>
          <p:nvPr/>
        </p:nvSpPr>
        <p:spPr>
          <a:xfrm>
            <a:off x="457200" y="6401014"/>
            <a:ext cx="8229599" cy="646331"/>
          </a:xfrm>
          <a:prstGeom prst="rect">
            <a:avLst/>
          </a:prstGeom>
          <a:noFill/>
        </p:spPr>
        <p:txBody>
          <a:bodyPr wrap="square" rtlCol="0">
            <a:spAutoFit/>
          </a:bodyPr>
          <a:lstStyle/>
          <a:p>
            <a:r>
              <a:rPr lang="en-US" dirty="0"/>
              <a:t>Susan Hiller, </a:t>
            </a:r>
            <a:r>
              <a:rPr lang="en-US" i="1" dirty="0"/>
              <a:t>Fragments</a:t>
            </a:r>
            <a:r>
              <a:rPr lang="en-US" dirty="0"/>
              <a:t>, 1976-78, installed at Museum of Modern Art, Oxford</a:t>
            </a:r>
          </a:p>
          <a:p>
            <a:endParaRPr lang="en-US" dirty="0"/>
          </a:p>
        </p:txBody>
      </p:sp>
    </p:spTree>
    <p:extLst>
      <p:ext uri="{BB962C8B-B14F-4D97-AF65-F5344CB8AC3E}">
        <p14:creationId xmlns:p14="http://schemas.microsoft.com/office/powerpoint/2010/main" val="368626253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1719</TotalTime>
  <Words>1588</Words>
  <Application>Microsoft Macintosh PowerPoint</Application>
  <PresentationFormat>On-screen Show (4:3)</PresentationFormat>
  <Paragraphs>81</Paragraphs>
  <Slides>27</Slides>
  <Notes>12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 Black </vt:lpstr>
      <vt:lpstr>Reticence and Resistance in New British Sculpture</vt:lpstr>
      <vt:lpstr>PowerPoint Presentation</vt:lpstr>
      <vt:lpstr>1. Horizontal extensions into space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Sculpture and embodiment</vt:lpstr>
      <vt:lpstr>2. Sculpture and embodiment</vt:lpstr>
      <vt:lpstr>PowerPoint Presentation</vt:lpstr>
      <vt:lpstr>2. Complex forms of embodiment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further listening:</vt:lpstr>
      <vt:lpstr>PowerPoint Presentation</vt:lpstr>
    </vt:vector>
  </TitlesOfParts>
  <Company>Goldsmiths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Reticence and resistance in New British Sculpture</dc:title>
  <dc:creator>Ian Hunt</dc:creator>
  <cp:lastModifiedBy>Ian Hunt</cp:lastModifiedBy>
  <cp:revision>83</cp:revision>
  <dcterms:created xsi:type="dcterms:W3CDTF">2015-11-14T13:54:25Z</dcterms:created>
  <dcterms:modified xsi:type="dcterms:W3CDTF">2019-01-06T13:29:18Z</dcterms:modified>
</cp:coreProperties>
</file>